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3_0.xml" ContentType="application/vnd.ms-powerpoint.comments+xml"/>
  <Override PartName="/ppt/comments/modernComment_104_39310EAF.xml" ContentType="application/vnd.ms-powerpoint.comments+xml"/>
  <Override PartName="/ppt/notesSlides/notesSlide2.xml" ContentType="application/vnd.openxmlformats-officedocument.presentationml.notesSlide+xml"/>
  <Override PartName="/ppt/comments/modernComment_105_58366FA6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DF4AEB-5977-AA3E-4450-6F94F3AB2A94}" name="Susanne Podworny" initials="SP" userId="S::podworny@ad.uni-paderborn.de::bf42ffeb-27d4-4102-8bdf-d326a9b85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785E3-F924-4F41-8C60-807796461E75}" v="3" dt="2025-02-11T14:14:26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5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Podworny" userId="bf42ffeb-27d4-4102-8bdf-d326a9b853a6" providerId="ADAL" clId="{6C2785E3-F924-4F41-8C60-807796461E75}"/>
    <pc:docChg chg="modSld">
      <pc:chgData name="Susanne Podworny" userId="bf42ffeb-27d4-4102-8bdf-d326a9b853a6" providerId="ADAL" clId="{6C2785E3-F924-4F41-8C60-807796461E75}" dt="2025-02-11T14:14:38.251" v="14" actId="6549"/>
      <pc:docMkLst>
        <pc:docMk/>
      </pc:docMkLst>
      <pc:sldChg chg="modSp mod">
        <pc:chgData name="Susanne Podworny" userId="bf42ffeb-27d4-4102-8bdf-d326a9b853a6" providerId="ADAL" clId="{6C2785E3-F924-4F41-8C60-807796461E75}" dt="2025-02-11T14:12:38.142" v="2" actId="20577"/>
        <pc:sldMkLst>
          <pc:docMk/>
          <pc:sldMk cId="1231671446" sldId="262"/>
        </pc:sldMkLst>
        <pc:spChg chg="mod">
          <ac:chgData name="Susanne Podworny" userId="bf42ffeb-27d4-4102-8bdf-d326a9b853a6" providerId="ADAL" clId="{6C2785E3-F924-4F41-8C60-807796461E75}" dt="2025-02-11T14:12:38.142" v="2" actId="20577"/>
          <ac:spMkLst>
            <pc:docMk/>
            <pc:sldMk cId="1231671446" sldId="262"/>
            <ac:spMk id="22" creationId="{E7ED91AB-689C-4DD5-8FD8-D071539A36DD}"/>
          </ac:spMkLst>
        </pc:spChg>
      </pc:sldChg>
      <pc:sldChg chg="addSp modSp mod">
        <pc:chgData name="Susanne Podworny" userId="bf42ffeb-27d4-4102-8bdf-d326a9b853a6" providerId="ADAL" clId="{6C2785E3-F924-4F41-8C60-807796461E75}" dt="2025-02-11T14:14:38.251" v="14" actId="6549"/>
        <pc:sldMkLst>
          <pc:docMk/>
          <pc:sldMk cId="3844241798" sldId="264"/>
        </pc:sldMkLst>
        <pc:spChg chg="add mod">
          <ac:chgData name="Susanne Podworny" userId="bf42ffeb-27d4-4102-8bdf-d326a9b853a6" providerId="ADAL" clId="{6C2785E3-F924-4F41-8C60-807796461E75}" dt="2025-02-11T14:14:38.251" v="14" actId="6549"/>
          <ac:spMkLst>
            <pc:docMk/>
            <pc:sldMk cId="3844241798" sldId="264"/>
            <ac:spMk id="2" creationId="{B97E074B-A863-D701-37F0-DF7E8180CA09}"/>
          </ac:spMkLst>
        </pc:spChg>
      </pc:sldChg>
      <pc:sldChg chg="modSp">
        <pc:chgData name="Susanne Podworny" userId="bf42ffeb-27d4-4102-8bdf-d326a9b853a6" providerId="ADAL" clId="{6C2785E3-F924-4F41-8C60-807796461E75}" dt="2025-02-11T14:14:09.141" v="4" actId="20577"/>
        <pc:sldMkLst>
          <pc:docMk/>
          <pc:sldMk cId="3235205368" sldId="265"/>
        </pc:sldMkLst>
        <pc:spChg chg="mod">
          <ac:chgData name="Susanne Podworny" userId="bf42ffeb-27d4-4102-8bdf-d326a9b853a6" providerId="ADAL" clId="{6C2785E3-F924-4F41-8C60-807796461E75}" dt="2025-02-11T14:14:09.141" v="4" actId="20577"/>
          <ac:spMkLst>
            <pc:docMk/>
            <pc:sldMk cId="3235205368" sldId="265"/>
            <ac:spMk id="57" creationId="{249A270F-28C4-42BA-A708-BB84A6A60826}"/>
          </ac:spMkLst>
        </pc:spChg>
      </pc:sldChg>
    </pc:docChg>
  </pc:docChgLst>
</pc:chgInfo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197FE2-0F40-4C03-88EF-247972EDF7DF}" authorId="{F8DF4AEB-5977-AA3E-4450-6F94F3AB2A94}" created="2025-02-11T14:11:39.9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4" creationId="{00000000-0000-0000-0000-000000000000}"/>
      <ac:txMk cp="56" len="25">
        <ac:context len="85" hash="3897873353"/>
      </ac:txMk>
    </ac:txMkLst>
    <p188:pos x="7335405" y="1150514"/>
    <p188:txBody>
      <a:bodyPr/>
      <a:lstStyle/>
      <a:p>
        <a:r>
          <a:rPr lang="de-DE"/>
          <a:t>Den Titel finde ich irreführend - wir machen ja einen zweiten Level/Stufe und dort einen neuen Split. Passt vielleicht „Weiterarbeiten mit einer weiteren Stufe? Besser?</a:t>
        </a:r>
      </a:p>
    </p188:txBody>
  </p188:cm>
</p188:cmLst>
</file>

<file path=ppt/comments/modernComment_104_39310E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B262EC-28BF-4B73-B809-29E88AF9CA71}" authorId="{F8DF4AEB-5977-AA3E-4450-6F94F3AB2A94}" created="2025-02-11T14:12:54.1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59516335" sldId="260"/>
      <ac:spMk id="2" creationId="{00000000-0000-0000-0000-000000000000}"/>
      <ac:txMk cp="6" len="19">
        <ac:context len="37" hash="2610446303"/>
      </ac:txMk>
    </ac:txMkLst>
    <p188:pos x="3518228" y="119673"/>
    <p188:txBody>
      <a:bodyPr/>
      <a:lstStyle/>
      <a:p>
        <a:r>
          <a:rPr lang="de-DE"/>
          <a:t>Hier ggf. ebenfalls ändern</a:t>
        </a:r>
      </a:p>
    </p188:txBody>
  </p188:cm>
</p188:cmLst>
</file>

<file path=ppt/comments/modernComment_105_58366F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60B198-2212-4171-9D65-AB4F778BF586}" authorId="{F8DF4AEB-5977-AA3E-4450-6F94F3AB2A94}" created="2025-02-11T14:13:02.0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79962534" sldId="261"/>
      <ac:spMk id="2" creationId="{00000000-0000-0000-0000-000000000000}"/>
      <ac:txMk cp="6" len="19">
        <ac:context len="37" hash="2610446303"/>
      </ac:txMk>
    </ac:txMkLst>
    <p188:pos x="3518228" y="119673"/>
    <p188:txBody>
      <a:bodyPr/>
      <a:lstStyle/>
      <a:p>
        <a:r>
          <a:rPr lang="de-DE"/>
          <a:t>Ggf. ändern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9A-864A-4E3D-B2F2-65453D402EF0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D76B-7B28-4EEE-A001-BCF156A7E4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9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Anhand</a:t>
            </a:r>
            <a:r>
              <a:rPr lang="en-GB"/>
              <a:t> </a:t>
            </a:r>
            <a:r>
              <a:rPr lang="en-GB" err="1"/>
              <a:t>dieser</a:t>
            </a:r>
            <a:r>
              <a:rPr lang="en-GB"/>
              <a:t> </a:t>
            </a:r>
            <a:r>
              <a:rPr lang="en-GB" err="1"/>
              <a:t>Präsentation</a:t>
            </a:r>
            <a:r>
              <a:rPr lang="en-GB"/>
              <a:t> </a:t>
            </a:r>
            <a:r>
              <a:rPr lang="en-GB" err="1"/>
              <a:t>kann</a:t>
            </a:r>
            <a:r>
              <a:rPr lang="en-GB"/>
              <a:t> </a:t>
            </a:r>
            <a:r>
              <a:rPr lang="en-GB" err="1"/>
              <a:t>veranschaulicht</a:t>
            </a:r>
            <a:r>
              <a:rPr lang="en-GB"/>
              <a:t> </a:t>
            </a:r>
            <a:r>
              <a:rPr lang="en-GB" err="1"/>
              <a:t>werden</a:t>
            </a:r>
            <a:r>
              <a:rPr lang="en-GB"/>
              <a:t>, </a:t>
            </a:r>
            <a:r>
              <a:rPr lang="en-GB" err="1"/>
              <a:t>dass</a:t>
            </a:r>
            <a:r>
              <a:rPr lang="en-GB"/>
              <a:t> </a:t>
            </a:r>
            <a:r>
              <a:rPr lang="en-GB" err="1"/>
              <a:t>für</a:t>
            </a:r>
            <a:r>
              <a:rPr lang="en-GB"/>
              <a:t> </a:t>
            </a:r>
            <a:r>
              <a:rPr lang="en-GB" err="1"/>
              <a:t>einen</a:t>
            </a:r>
            <a:r>
              <a:rPr lang="en-GB"/>
              <a:t> </a:t>
            </a:r>
            <a:r>
              <a:rPr lang="en-GB" err="1"/>
              <a:t>Datensplit</a:t>
            </a:r>
            <a:r>
              <a:rPr lang="en-GB"/>
              <a:t> in der </a:t>
            </a:r>
            <a:r>
              <a:rPr lang="en-GB" err="1"/>
              <a:t>zweiten</a:t>
            </a:r>
            <a:r>
              <a:rPr lang="en-GB"/>
              <a:t> </a:t>
            </a:r>
            <a:r>
              <a:rPr lang="en-GB" err="1"/>
              <a:t>Stufe</a:t>
            </a:r>
            <a:r>
              <a:rPr lang="en-GB"/>
              <a:t> </a:t>
            </a:r>
            <a:r>
              <a:rPr lang="en-GB" err="1"/>
              <a:t>nur</a:t>
            </a:r>
            <a:r>
              <a:rPr lang="en-GB"/>
              <a:t> </a:t>
            </a:r>
            <a:r>
              <a:rPr lang="en-GB" err="1"/>
              <a:t>mit</a:t>
            </a:r>
            <a:r>
              <a:rPr lang="en-GB"/>
              <a:t> </a:t>
            </a:r>
            <a:r>
              <a:rPr lang="en-GB" err="1"/>
              <a:t>dem</a:t>
            </a:r>
            <a:r>
              <a:rPr lang="en-GB"/>
              <a:t> </a:t>
            </a:r>
            <a:r>
              <a:rPr lang="en-GB" err="1"/>
              <a:t>jeweiligen</a:t>
            </a:r>
            <a:r>
              <a:rPr lang="en-GB"/>
              <a:t> </a:t>
            </a:r>
            <a:r>
              <a:rPr lang="en-GB" err="1"/>
              <a:t>Teildatensatz</a:t>
            </a:r>
            <a:r>
              <a:rPr lang="en-GB" baseline="0"/>
              <a:t> </a:t>
            </a:r>
            <a:r>
              <a:rPr lang="en-GB" baseline="0" err="1"/>
              <a:t>weitergearbeitet</a:t>
            </a:r>
            <a:r>
              <a:rPr lang="en-GB" baseline="0"/>
              <a:t> </a:t>
            </a:r>
            <a:r>
              <a:rPr lang="en-GB" baseline="0" err="1"/>
              <a:t>wird</a:t>
            </a:r>
            <a:r>
              <a:rPr lang="en-GB" baseline="0"/>
              <a:t>.</a:t>
            </a:r>
          </a:p>
          <a:p>
            <a:endParaRPr lang="en-GB" baseline="0"/>
          </a:p>
          <a:p>
            <a:r>
              <a:rPr lang="en-GB" baseline="0" err="1"/>
              <a:t>Achtung</a:t>
            </a:r>
            <a:r>
              <a:rPr lang="en-GB" baseline="0"/>
              <a:t>: </a:t>
            </a:r>
            <a:r>
              <a:rPr lang="en-GB" baseline="0" err="1"/>
              <a:t>Diese</a:t>
            </a:r>
            <a:r>
              <a:rPr lang="en-GB" baseline="0"/>
              <a:t> </a:t>
            </a:r>
            <a:r>
              <a:rPr lang="en-GB" baseline="0" err="1"/>
              <a:t>Präsentation</a:t>
            </a:r>
            <a:r>
              <a:rPr lang="en-GB" baseline="0"/>
              <a:t> </a:t>
            </a:r>
            <a:r>
              <a:rPr lang="en-GB" baseline="0" err="1"/>
              <a:t>ist</a:t>
            </a:r>
            <a:r>
              <a:rPr lang="en-GB" baseline="0"/>
              <a:t> </a:t>
            </a:r>
            <a:r>
              <a:rPr lang="en-GB" baseline="0" err="1"/>
              <a:t>animiert</a:t>
            </a:r>
            <a:r>
              <a:rPr lang="en-GB" baseline="0"/>
              <a:t>!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5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Wenn</a:t>
            </a:r>
            <a:r>
              <a:rPr lang="en-GB"/>
              <a:t> in </a:t>
            </a:r>
            <a:r>
              <a:rPr lang="en-GB" err="1"/>
              <a:t>einem</a:t>
            </a:r>
            <a:r>
              <a:rPr lang="en-GB"/>
              <a:t> </a:t>
            </a:r>
            <a:r>
              <a:rPr lang="en-GB" err="1"/>
              <a:t>Ast</a:t>
            </a:r>
            <a:r>
              <a:rPr lang="en-GB"/>
              <a:t> des </a:t>
            </a:r>
            <a:r>
              <a:rPr lang="en-GB" err="1"/>
              <a:t>Entscheidungsbaums</a:t>
            </a:r>
            <a:r>
              <a:rPr lang="en-GB" baseline="0"/>
              <a:t> </a:t>
            </a:r>
            <a:r>
              <a:rPr lang="en-GB" baseline="0" err="1"/>
              <a:t>alle</a:t>
            </a:r>
            <a:r>
              <a:rPr lang="en-GB" baseline="0"/>
              <a:t> </a:t>
            </a:r>
            <a:r>
              <a:rPr lang="en-GB" baseline="0" err="1"/>
              <a:t>Lebensmittel</a:t>
            </a:r>
            <a:r>
              <a:rPr lang="en-GB" baseline="0"/>
              <a:t> der </a:t>
            </a:r>
            <a:r>
              <a:rPr lang="en-GB" baseline="0" err="1"/>
              <a:t>gleichen</a:t>
            </a:r>
            <a:r>
              <a:rPr lang="en-GB" baseline="0"/>
              <a:t> </a:t>
            </a:r>
            <a:r>
              <a:rPr lang="en-GB" baseline="0" err="1"/>
              <a:t>Klasse</a:t>
            </a:r>
            <a:r>
              <a:rPr lang="en-GB" baseline="0"/>
              <a:t> </a:t>
            </a:r>
            <a:r>
              <a:rPr lang="en-GB" baseline="0" err="1"/>
              <a:t>angehören</a:t>
            </a:r>
            <a:r>
              <a:rPr lang="en-GB" baseline="0"/>
              <a:t>, </a:t>
            </a:r>
            <a:r>
              <a:rPr lang="en-GB" baseline="0" err="1"/>
              <a:t>dann</a:t>
            </a:r>
            <a:r>
              <a:rPr lang="en-GB" baseline="0"/>
              <a:t> </a:t>
            </a:r>
            <a:r>
              <a:rPr lang="en-GB" baseline="0" err="1"/>
              <a:t>spricht</a:t>
            </a:r>
            <a:r>
              <a:rPr lang="en-GB" baseline="0"/>
              <a:t> man von </a:t>
            </a:r>
            <a:r>
              <a:rPr lang="en-GB" baseline="0" err="1"/>
              <a:t>einem</a:t>
            </a:r>
            <a:r>
              <a:rPr lang="en-GB" baseline="0"/>
              <a:t> “</a:t>
            </a:r>
            <a:r>
              <a:rPr lang="en-GB" baseline="0" err="1"/>
              <a:t>reinen</a:t>
            </a:r>
            <a:r>
              <a:rPr lang="en-GB" baseline="0"/>
              <a:t>” </a:t>
            </a:r>
            <a:r>
              <a:rPr lang="en-GB" baseline="0" err="1"/>
              <a:t>Teildatensatz</a:t>
            </a:r>
            <a:r>
              <a:rPr lang="en-GB" baseline="0"/>
              <a:t>. </a:t>
            </a:r>
            <a:r>
              <a:rPr lang="en-GB" baseline="0" err="1"/>
              <a:t>Im</a:t>
            </a:r>
            <a:r>
              <a:rPr lang="en-GB" baseline="0"/>
              <a:t> </a:t>
            </a:r>
            <a:r>
              <a:rPr lang="en-GB" baseline="0" err="1"/>
              <a:t>Falle</a:t>
            </a:r>
            <a:r>
              <a:rPr lang="en-GB" baseline="0"/>
              <a:t> </a:t>
            </a:r>
            <a:r>
              <a:rPr lang="en-GB" baseline="0" err="1"/>
              <a:t>eines</a:t>
            </a:r>
            <a:r>
              <a:rPr lang="en-GB" baseline="0"/>
              <a:t> </a:t>
            </a:r>
            <a:r>
              <a:rPr lang="en-GB" baseline="0" err="1"/>
              <a:t>reinen</a:t>
            </a:r>
            <a:r>
              <a:rPr lang="en-GB" baseline="0"/>
              <a:t> </a:t>
            </a:r>
            <a:r>
              <a:rPr lang="en-GB" baseline="0" err="1"/>
              <a:t>Teildatensatzes</a:t>
            </a:r>
            <a:r>
              <a:rPr lang="en-GB" baseline="0"/>
              <a:t> (</a:t>
            </a:r>
            <a:r>
              <a:rPr lang="en-GB" baseline="0" err="1"/>
              <a:t>hier</a:t>
            </a:r>
            <a:r>
              <a:rPr lang="en-GB" baseline="0"/>
              <a:t>: linker </a:t>
            </a:r>
            <a:r>
              <a:rPr lang="en-GB" baseline="0" err="1"/>
              <a:t>Ast</a:t>
            </a:r>
            <a:r>
              <a:rPr lang="en-GB" baseline="0"/>
              <a:t>) hat man in </a:t>
            </a:r>
            <a:r>
              <a:rPr lang="en-GB" baseline="0" err="1"/>
              <a:t>diesem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 </a:t>
            </a:r>
            <a:r>
              <a:rPr lang="en-GB" baseline="0" err="1"/>
              <a:t>keine</a:t>
            </a:r>
            <a:r>
              <a:rPr lang="en-GB" baseline="0"/>
              <a:t> </a:t>
            </a:r>
            <a:r>
              <a:rPr lang="en-GB" baseline="0" err="1"/>
              <a:t>Fehlklassifikationen</a:t>
            </a:r>
            <a:r>
              <a:rPr lang="en-GB" baseline="0"/>
              <a:t> </a:t>
            </a:r>
            <a:r>
              <a:rPr lang="en-GB" baseline="0" err="1"/>
              <a:t>mehr</a:t>
            </a:r>
            <a:r>
              <a:rPr lang="en-GB" baseline="0"/>
              <a:t> und man </a:t>
            </a:r>
            <a:r>
              <a:rPr lang="en-GB" baseline="0" err="1"/>
              <a:t>kann</a:t>
            </a:r>
            <a:r>
              <a:rPr lang="en-GB" baseline="0"/>
              <a:t> an </a:t>
            </a:r>
            <a:r>
              <a:rPr lang="en-GB" baseline="0" err="1"/>
              <a:t>dieser</a:t>
            </a:r>
            <a:r>
              <a:rPr lang="en-GB" baseline="0"/>
              <a:t> </a:t>
            </a:r>
            <a:r>
              <a:rPr lang="en-GB" baseline="0" err="1"/>
              <a:t>Stelle</a:t>
            </a:r>
            <a:r>
              <a:rPr lang="en-GB" baseline="0"/>
              <a:t> das </a:t>
            </a:r>
            <a:r>
              <a:rPr lang="en-GB" baseline="0" err="1"/>
              <a:t>Suchen</a:t>
            </a:r>
            <a:r>
              <a:rPr lang="en-GB" baseline="0"/>
              <a:t> </a:t>
            </a:r>
            <a:r>
              <a:rPr lang="en-GB" baseline="0" err="1"/>
              <a:t>nach</a:t>
            </a:r>
            <a:r>
              <a:rPr lang="en-GB" baseline="0"/>
              <a:t> </a:t>
            </a:r>
            <a:r>
              <a:rPr lang="en-GB" baseline="0" err="1"/>
              <a:t>weiteren</a:t>
            </a:r>
            <a:r>
              <a:rPr lang="en-GB" baseline="0"/>
              <a:t> </a:t>
            </a:r>
            <a:r>
              <a:rPr lang="en-GB" baseline="0" err="1"/>
              <a:t>Entscheidungsregeln</a:t>
            </a:r>
            <a:r>
              <a:rPr lang="en-GB" baseline="0"/>
              <a:t> </a:t>
            </a:r>
            <a:r>
              <a:rPr lang="en-GB" baseline="0" err="1"/>
              <a:t>abbrechen</a:t>
            </a:r>
            <a:r>
              <a:rPr lang="en-GB" baseline="0"/>
              <a:t>. Die </a:t>
            </a:r>
            <a:r>
              <a:rPr lang="en-GB" baseline="0" err="1"/>
              <a:t>betreffenden</a:t>
            </a:r>
            <a:r>
              <a:rPr lang="en-GB" baseline="0"/>
              <a:t> </a:t>
            </a:r>
            <a:r>
              <a:rPr lang="en-GB" baseline="0" err="1"/>
              <a:t>Datenkarten</a:t>
            </a:r>
            <a:r>
              <a:rPr lang="en-GB" baseline="0"/>
              <a:t> </a:t>
            </a:r>
            <a:r>
              <a:rPr lang="en-GB" baseline="0" err="1"/>
              <a:t>werden</a:t>
            </a:r>
            <a:r>
              <a:rPr lang="en-GB" baseline="0"/>
              <a:t> </a:t>
            </a:r>
            <a:r>
              <a:rPr lang="en-GB" baseline="0" err="1"/>
              <a:t>zur</a:t>
            </a:r>
            <a:r>
              <a:rPr lang="en-GB" baseline="0"/>
              <a:t> </a:t>
            </a:r>
            <a:r>
              <a:rPr lang="en-GB" baseline="0" err="1"/>
              <a:t>Seite</a:t>
            </a:r>
            <a:r>
              <a:rPr lang="en-GB" baseline="0"/>
              <a:t> </a:t>
            </a:r>
            <a:r>
              <a:rPr lang="en-GB" baseline="0" err="1"/>
              <a:t>gelegt</a:t>
            </a:r>
            <a:r>
              <a:rPr lang="en-GB" baseline="0"/>
              <a:t>.</a:t>
            </a:r>
          </a:p>
          <a:p>
            <a:endParaRPr lang="en-GB" baseline="0"/>
          </a:p>
          <a:p>
            <a:r>
              <a:rPr lang="en-GB" baseline="0"/>
              <a:t>Hat man </a:t>
            </a:r>
            <a:r>
              <a:rPr lang="en-GB" baseline="0" err="1"/>
              <a:t>einen</a:t>
            </a:r>
            <a:r>
              <a:rPr lang="en-GB" baseline="0"/>
              <a:t> </a:t>
            </a:r>
            <a:r>
              <a:rPr lang="en-GB" baseline="0" err="1"/>
              <a:t>nicht</a:t>
            </a:r>
            <a:r>
              <a:rPr lang="en-GB" baseline="0"/>
              <a:t> </a:t>
            </a:r>
            <a:r>
              <a:rPr lang="en-GB" baseline="0" err="1"/>
              <a:t>reinen</a:t>
            </a:r>
            <a:r>
              <a:rPr lang="en-GB" baseline="0"/>
              <a:t> </a:t>
            </a:r>
            <a:r>
              <a:rPr lang="en-GB" baseline="0" err="1"/>
              <a:t>Teildatensatz</a:t>
            </a:r>
            <a:r>
              <a:rPr lang="en-GB" baseline="0"/>
              <a:t> in </a:t>
            </a:r>
            <a:r>
              <a:rPr lang="en-GB" baseline="0" err="1"/>
              <a:t>einem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 (</a:t>
            </a:r>
            <a:r>
              <a:rPr lang="en-GB" baseline="0" err="1"/>
              <a:t>hier</a:t>
            </a:r>
            <a:r>
              <a:rPr lang="en-GB" baseline="0"/>
              <a:t>: </a:t>
            </a:r>
            <a:r>
              <a:rPr lang="en-GB" baseline="0" err="1"/>
              <a:t>rechter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), so </a:t>
            </a:r>
            <a:r>
              <a:rPr lang="en-GB" baseline="0" err="1"/>
              <a:t>befinden</a:t>
            </a:r>
            <a:r>
              <a:rPr lang="en-GB" baseline="0"/>
              <a:t> </a:t>
            </a:r>
            <a:r>
              <a:rPr lang="en-GB" baseline="0" err="1"/>
              <a:t>sich</a:t>
            </a:r>
            <a:r>
              <a:rPr lang="en-GB" baseline="0"/>
              <a:t> </a:t>
            </a:r>
            <a:r>
              <a:rPr lang="en-GB" baseline="0" err="1"/>
              <a:t>dort</a:t>
            </a:r>
            <a:r>
              <a:rPr lang="en-GB" baseline="0"/>
              <a:t> </a:t>
            </a:r>
            <a:r>
              <a:rPr lang="en-GB" baseline="0" err="1"/>
              <a:t>noch</a:t>
            </a:r>
            <a:r>
              <a:rPr lang="en-GB" baseline="0"/>
              <a:t> </a:t>
            </a:r>
            <a:r>
              <a:rPr lang="en-GB" baseline="0" err="1"/>
              <a:t>falsch</a:t>
            </a:r>
            <a:r>
              <a:rPr lang="en-GB" baseline="0"/>
              <a:t> </a:t>
            </a:r>
            <a:r>
              <a:rPr lang="en-GB" baseline="0" err="1"/>
              <a:t>klassifizierte</a:t>
            </a:r>
            <a:r>
              <a:rPr lang="en-GB" baseline="0"/>
              <a:t> </a:t>
            </a:r>
            <a:r>
              <a:rPr lang="en-GB" baseline="0" err="1"/>
              <a:t>Datenkarten</a:t>
            </a:r>
            <a:r>
              <a:rPr lang="en-GB" baseline="0"/>
              <a:t> (</a:t>
            </a:r>
            <a:r>
              <a:rPr lang="en-GB" baseline="0" err="1"/>
              <a:t>hier</a:t>
            </a:r>
            <a:r>
              <a:rPr lang="en-GB" baseline="0"/>
              <a:t>: Avocado und </a:t>
            </a:r>
            <a:r>
              <a:rPr lang="en-GB" baseline="0" err="1"/>
              <a:t>Spiegelei</a:t>
            </a:r>
            <a:r>
              <a:rPr lang="en-GB" baseline="0"/>
              <a:t>). </a:t>
            </a:r>
            <a:r>
              <a:rPr lang="en-GB" baseline="0" err="1"/>
              <a:t>Deshalb</a:t>
            </a:r>
            <a:r>
              <a:rPr lang="en-GB" baseline="0"/>
              <a:t> </a:t>
            </a:r>
            <a:r>
              <a:rPr lang="en-GB" baseline="0" err="1"/>
              <a:t>sucht</a:t>
            </a:r>
            <a:r>
              <a:rPr lang="en-GB" baseline="0"/>
              <a:t> man </a:t>
            </a:r>
            <a:r>
              <a:rPr lang="en-GB" baseline="0" err="1"/>
              <a:t>noch</a:t>
            </a:r>
            <a:r>
              <a:rPr lang="en-GB" baseline="0"/>
              <a:t> </a:t>
            </a:r>
            <a:r>
              <a:rPr lang="en-GB" baseline="0" err="1"/>
              <a:t>weitere</a:t>
            </a:r>
            <a:r>
              <a:rPr lang="en-GB" baseline="0"/>
              <a:t> </a:t>
            </a:r>
            <a:r>
              <a:rPr lang="en-GB" baseline="0" err="1"/>
              <a:t>Entscheidungsregeln</a:t>
            </a:r>
            <a:r>
              <a:rPr lang="en-GB" baseline="0"/>
              <a:t> und </a:t>
            </a:r>
            <a:r>
              <a:rPr lang="en-GB" baseline="0" err="1"/>
              <a:t>führt</a:t>
            </a:r>
            <a:r>
              <a:rPr lang="en-GB" baseline="0"/>
              <a:t> </a:t>
            </a:r>
            <a:r>
              <a:rPr lang="en-GB" baseline="0" err="1"/>
              <a:t>dafür</a:t>
            </a:r>
            <a:r>
              <a:rPr lang="en-GB" baseline="0"/>
              <a:t> </a:t>
            </a:r>
            <a:r>
              <a:rPr lang="en-GB" baseline="0" err="1"/>
              <a:t>noch</a:t>
            </a:r>
            <a:r>
              <a:rPr lang="en-GB" baseline="0"/>
              <a:t> </a:t>
            </a:r>
            <a:r>
              <a:rPr lang="en-GB" baseline="0" err="1"/>
              <a:t>weitere</a:t>
            </a:r>
            <a:r>
              <a:rPr lang="en-GB" baseline="0"/>
              <a:t> </a:t>
            </a:r>
            <a:r>
              <a:rPr lang="en-GB" baseline="0" err="1"/>
              <a:t>Datensplits</a:t>
            </a:r>
            <a:r>
              <a:rPr lang="en-GB" baseline="0"/>
              <a:t> </a:t>
            </a:r>
            <a:r>
              <a:rPr lang="en-GB" baseline="0" err="1"/>
              <a:t>durch</a:t>
            </a:r>
            <a:r>
              <a:rPr lang="en-GB" baseline="0"/>
              <a:t>. </a:t>
            </a:r>
            <a:r>
              <a:rPr lang="en-GB" baseline="0" err="1"/>
              <a:t>Dafür</a:t>
            </a:r>
            <a:r>
              <a:rPr lang="en-GB" baseline="0"/>
              <a:t> </a:t>
            </a:r>
            <a:r>
              <a:rPr lang="en-GB" baseline="0" err="1"/>
              <a:t>werden</a:t>
            </a:r>
            <a:r>
              <a:rPr lang="en-GB" baseline="0"/>
              <a:t> </a:t>
            </a:r>
            <a:r>
              <a:rPr lang="en-GB" baseline="0" err="1"/>
              <a:t>nur</a:t>
            </a:r>
            <a:r>
              <a:rPr lang="en-GB" baseline="0"/>
              <a:t> die </a:t>
            </a:r>
            <a:r>
              <a:rPr lang="en-GB" baseline="0" err="1"/>
              <a:t>Karten</a:t>
            </a:r>
            <a:r>
              <a:rPr lang="en-GB" baseline="0"/>
              <a:t> </a:t>
            </a:r>
            <a:r>
              <a:rPr lang="en-GB" baseline="0" err="1"/>
              <a:t>benutzt</a:t>
            </a:r>
            <a:r>
              <a:rPr lang="en-GB" baseline="0"/>
              <a:t> die b </a:t>
            </a:r>
            <a:r>
              <a:rPr lang="en-GB" baseline="0" err="1"/>
              <a:t>isher</a:t>
            </a:r>
            <a:r>
              <a:rPr lang="en-GB" baseline="0"/>
              <a:t> in </a:t>
            </a:r>
            <a:r>
              <a:rPr lang="en-GB" baseline="0" err="1"/>
              <a:t>diesem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 </a:t>
            </a:r>
            <a:r>
              <a:rPr lang="en-GB" baseline="0" err="1"/>
              <a:t>einsortiert</a:t>
            </a:r>
            <a:r>
              <a:rPr lang="en-GB" baseline="0"/>
              <a:t> </a:t>
            </a:r>
            <a:r>
              <a:rPr lang="en-GB" baseline="0" err="1"/>
              <a:t>waren</a:t>
            </a:r>
            <a:r>
              <a:rPr lang="en-GB" baseline="0"/>
              <a:t>.</a:t>
            </a:r>
            <a:r>
              <a:rPr lang="en-GB" b="1" baseline="0"/>
              <a:t> Also: </a:t>
            </a:r>
            <a:r>
              <a:rPr lang="en-GB" b="1" baseline="0" err="1"/>
              <a:t>Mit</a:t>
            </a:r>
            <a:r>
              <a:rPr lang="en-GB" b="1" baseline="0"/>
              <a:t> </a:t>
            </a:r>
            <a:r>
              <a:rPr lang="en-GB" b="1" baseline="0" err="1"/>
              <a:t>einem</a:t>
            </a:r>
            <a:r>
              <a:rPr lang="en-GB" b="1" baseline="0"/>
              <a:t> </a:t>
            </a:r>
            <a:r>
              <a:rPr lang="en-GB" b="1" baseline="0" err="1"/>
              <a:t>Teildatensatz</a:t>
            </a:r>
            <a:r>
              <a:rPr lang="en-GB" b="1" baseline="0"/>
              <a:t> </a:t>
            </a:r>
            <a:r>
              <a:rPr lang="en-GB" b="1" baseline="0" err="1"/>
              <a:t>weiterarbeiten</a:t>
            </a:r>
            <a:r>
              <a:rPr lang="en-GB" b="1" baseline="0"/>
              <a:t> </a:t>
            </a:r>
            <a:r>
              <a:rPr lang="en-GB" b="1" baseline="0" err="1"/>
              <a:t>für</a:t>
            </a:r>
            <a:r>
              <a:rPr lang="en-GB" b="1" baseline="0"/>
              <a:t> die </a:t>
            </a:r>
            <a:r>
              <a:rPr lang="en-GB" b="1" baseline="0" err="1"/>
              <a:t>nächste</a:t>
            </a:r>
            <a:r>
              <a:rPr lang="en-GB" b="1" baseline="0"/>
              <a:t> </a:t>
            </a:r>
            <a:r>
              <a:rPr lang="en-GB" b="1" baseline="0" err="1"/>
              <a:t>Stufe</a:t>
            </a:r>
            <a:r>
              <a:rPr lang="en-GB" b="1" baseline="0"/>
              <a:t>.</a:t>
            </a:r>
            <a:endParaRPr lang="en-GB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6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Wenn</a:t>
            </a:r>
            <a:r>
              <a:rPr lang="en-GB"/>
              <a:t> in </a:t>
            </a:r>
            <a:r>
              <a:rPr lang="en-GB" err="1"/>
              <a:t>einem</a:t>
            </a:r>
            <a:r>
              <a:rPr lang="en-GB"/>
              <a:t> </a:t>
            </a:r>
            <a:r>
              <a:rPr lang="en-GB" err="1"/>
              <a:t>Ast</a:t>
            </a:r>
            <a:r>
              <a:rPr lang="en-GB"/>
              <a:t> des </a:t>
            </a:r>
            <a:r>
              <a:rPr lang="en-GB" err="1"/>
              <a:t>Entscheidungsbaums</a:t>
            </a:r>
            <a:r>
              <a:rPr lang="en-GB" baseline="0"/>
              <a:t> </a:t>
            </a:r>
            <a:r>
              <a:rPr lang="en-GB" baseline="0" err="1"/>
              <a:t>alle</a:t>
            </a:r>
            <a:r>
              <a:rPr lang="en-GB" baseline="0"/>
              <a:t> </a:t>
            </a:r>
            <a:r>
              <a:rPr lang="en-GB" baseline="0" err="1"/>
              <a:t>Lebensmittel</a:t>
            </a:r>
            <a:r>
              <a:rPr lang="en-GB" baseline="0"/>
              <a:t> der </a:t>
            </a:r>
            <a:r>
              <a:rPr lang="en-GB" baseline="0" err="1"/>
              <a:t>gleichen</a:t>
            </a:r>
            <a:r>
              <a:rPr lang="en-GB" baseline="0"/>
              <a:t> </a:t>
            </a:r>
            <a:r>
              <a:rPr lang="en-GB" baseline="0" err="1"/>
              <a:t>Klasse</a:t>
            </a:r>
            <a:r>
              <a:rPr lang="en-GB" baseline="0"/>
              <a:t> </a:t>
            </a:r>
            <a:r>
              <a:rPr lang="en-GB" baseline="0" err="1"/>
              <a:t>angehören</a:t>
            </a:r>
            <a:r>
              <a:rPr lang="en-GB" baseline="0"/>
              <a:t>, </a:t>
            </a:r>
            <a:r>
              <a:rPr lang="en-GB" baseline="0" err="1"/>
              <a:t>dann</a:t>
            </a:r>
            <a:r>
              <a:rPr lang="en-GB" baseline="0"/>
              <a:t> </a:t>
            </a:r>
            <a:r>
              <a:rPr lang="en-GB" baseline="0" err="1"/>
              <a:t>spricht</a:t>
            </a:r>
            <a:r>
              <a:rPr lang="en-GB" baseline="0"/>
              <a:t> man von </a:t>
            </a:r>
            <a:r>
              <a:rPr lang="en-GB" baseline="0" err="1"/>
              <a:t>einem</a:t>
            </a:r>
            <a:r>
              <a:rPr lang="en-GB" baseline="0"/>
              <a:t> “</a:t>
            </a:r>
            <a:r>
              <a:rPr lang="en-GB" baseline="0" err="1"/>
              <a:t>reinen</a:t>
            </a:r>
            <a:r>
              <a:rPr lang="en-GB" baseline="0"/>
              <a:t>” </a:t>
            </a:r>
            <a:r>
              <a:rPr lang="en-GB" baseline="0" err="1"/>
              <a:t>Teildatensatz</a:t>
            </a:r>
            <a:r>
              <a:rPr lang="en-GB" baseline="0"/>
              <a:t>. </a:t>
            </a:r>
            <a:r>
              <a:rPr lang="en-GB" baseline="0" err="1"/>
              <a:t>Im</a:t>
            </a:r>
            <a:r>
              <a:rPr lang="en-GB" baseline="0"/>
              <a:t> </a:t>
            </a:r>
            <a:r>
              <a:rPr lang="en-GB" baseline="0" err="1"/>
              <a:t>Falle</a:t>
            </a:r>
            <a:r>
              <a:rPr lang="en-GB" baseline="0"/>
              <a:t> </a:t>
            </a:r>
            <a:r>
              <a:rPr lang="en-GB" baseline="0" err="1"/>
              <a:t>eines</a:t>
            </a:r>
            <a:r>
              <a:rPr lang="en-GB" baseline="0"/>
              <a:t> </a:t>
            </a:r>
            <a:r>
              <a:rPr lang="en-GB" baseline="0" err="1"/>
              <a:t>reinen</a:t>
            </a:r>
            <a:r>
              <a:rPr lang="en-GB" baseline="0"/>
              <a:t> </a:t>
            </a:r>
            <a:r>
              <a:rPr lang="en-GB" baseline="0" err="1"/>
              <a:t>Teildatensatzes</a:t>
            </a:r>
            <a:r>
              <a:rPr lang="en-GB" baseline="0"/>
              <a:t> (</a:t>
            </a:r>
            <a:r>
              <a:rPr lang="en-GB" baseline="0" err="1"/>
              <a:t>hier</a:t>
            </a:r>
            <a:r>
              <a:rPr lang="en-GB" baseline="0"/>
              <a:t>: linker </a:t>
            </a:r>
            <a:r>
              <a:rPr lang="en-GB" baseline="0" err="1"/>
              <a:t>Ast</a:t>
            </a:r>
            <a:r>
              <a:rPr lang="en-GB" baseline="0"/>
              <a:t>) hat man in </a:t>
            </a:r>
            <a:r>
              <a:rPr lang="en-GB" baseline="0" err="1"/>
              <a:t>diesem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 </a:t>
            </a:r>
            <a:r>
              <a:rPr lang="en-GB" baseline="0" err="1"/>
              <a:t>keine</a:t>
            </a:r>
            <a:r>
              <a:rPr lang="en-GB" baseline="0"/>
              <a:t> </a:t>
            </a:r>
            <a:r>
              <a:rPr lang="en-GB" baseline="0" err="1"/>
              <a:t>Fehlklassifikationen</a:t>
            </a:r>
            <a:r>
              <a:rPr lang="en-GB" baseline="0"/>
              <a:t> </a:t>
            </a:r>
            <a:r>
              <a:rPr lang="en-GB" baseline="0" err="1"/>
              <a:t>mehr</a:t>
            </a:r>
            <a:r>
              <a:rPr lang="en-GB" baseline="0"/>
              <a:t> und man </a:t>
            </a:r>
            <a:r>
              <a:rPr lang="en-GB" baseline="0" err="1"/>
              <a:t>kann</a:t>
            </a:r>
            <a:r>
              <a:rPr lang="en-GB" baseline="0"/>
              <a:t> an </a:t>
            </a:r>
            <a:r>
              <a:rPr lang="en-GB" baseline="0" err="1"/>
              <a:t>dieser</a:t>
            </a:r>
            <a:r>
              <a:rPr lang="en-GB" baseline="0"/>
              <a:t> </a:t>
            </a:r>
            <a:r>
              <a:rPr lang="en-GB" baseline="0" err="1"/>
              <a:t>Stelle</a:t>
            </a:r>
            <a:r>
              <a:rPr lang="en-GB" baseline="0"/>
              <a:t> das </a:t>
            </a:r>
            <a:r>
              <a:rPr lang="en-GB" baseline="0" err="1"/>
              <a:t>Suchen</a:t>
            </a:r>
            <a:r>
              <a:rPr lang="en-GB" baseline="0"/>
              <a:t> </a:t>
            </a:r>
            <a:r>
              <a:rPr lang="en-GB" baseline="0" err="1"/>
              <a:t>nach</a:t>
            </a:r>
            <a:r>
              <a:rPr lang="en-GB" baseline="0"/>
              <a:t> </a:t>
            </a:r>
            <a:r>
              <a:rPr lang="en-GB" baseline="0" err="1"/>
              <a:t>weiteren</a:t>
            </a:r>
            <a:r>
              <a:rPr lang="en-GB" baseline="0"/>
              <a:t> </a:t>
            </a:r>
            <a:r>
              <a:rPr lang="en-GB" baseline="0" err="1"/>
              <a:t>Entscheidungsregeln</a:t>
            </a:r>
            <a:r>
              <a:rPr lang="en-GB" baseline="0"/>
              <a:t> </a:t>
            </a:r>
            <a:r>
              <a:rPr lang="en-GB" baseline="0" err="1"/>
              <a:t>abbrechen</a:t>
            </a:r>
            <a:r>
              <a:rPr lang="en-GB" baseline="0"/>
              <a:t>. Die </a:t>
            </a:r>
            <a:r>
              <a:rPr lang="en-GB" baseline="0" err="1"/>
              <a:t>betreffenden</a:t>
            </a:r>
            <a:r>
              <a:rPr lang="en-GB" baseline="0"/>
              <a:t> </a:t>
            </a:r>
            <a:r>
              <a:rPr lang="en-GB" baseline="0" err="1"/>
              <a:t>Datenkarten</a:t>
            </a:r>
            <a:r>
              <a:rPr lang="en-GB" baseline="0"/>
              <a:t> </a:t>
            </a:r>
            <a:r>
              <a:rPr lang="en-GB" baseline="0" err="1"/>
              <a:t>werden</a:t>
            </a:r>
            <a:r>
              <a:rPr lang="en-GB" baseline="0"/>
              <a:t> </a:t>
            </a:r>
            <a:r>
              <a:rPr lang="en-GB" baseline="0" err="1"/>
              <a:t>zur</a:t>
            </a:r>
            <a:r>
              <a:rPr lang="en-GB" baseline="0"/>
              <a:t> </a:t>
            </a:r>
            <a:r>
              <a:rPr lang="en-GB" baseline="0" err="1"/>
              <a:t>Seite</a:t>
            </a:r>
            <a:r>
              <a:rPr lang="en-GB" baseline="0"/>
              <a:t> </a:t>
            </a:r>
            <a:r>
              <a:rPr lang="en-GB" baseline="0" err="1"/>
              <a:t>gelegt</a:t>
            </a:r>
            <a:r>
              <a:rPr lang="en-GB" baseline="0"/>
              <a:t>.</a:t>
            </a:r>
          </a:p>
          <a:p>
            <a:endParaRPr lang="en-GB" baseline="0"/>
          </a:p>
          <a:p>
            <a:r>
              <a:rPr lang="en-GB" baseline="0"/>
              <a:t>Hat man </a:t>
            </a:r>
            <a:r>
              <a:rPr lang="en-GB" baseline="0" err="1"/>
              <a:t>einen</a:t>
            </a:r>
            <a:r>
              <a:rPr lang="en-GB" baseline="0"/>
              <a:t> </a:t>
            </a:r>
            <a:r>
              <a:rPr lang="en-GB" baseline="0" err="1"/>
              <a:t>nicht</a:t>
            </a:r>
            <a:r>
              <a:rPr lang="en-GB" baseline="0"/>
              <a:t> </a:t>
            </a:r>
            <a:r>
              <a:rPr lang="en-GB" baseline="0" err="1"/>
              <a:t>reinen</a:t>
            </a:r>
            <a:r>
              <a:rPr lang="en-GB" baseline="0"/>
              <a:t> </a:t>
            </a:r>
            <a:r>
              <a:rPr lang="en-GB" baseline="0" err="1"/>
              <a:t>Teildatensatz</a:t>
            </a:r>
            <a:r>
              <a:rPr lang="en-GB" baseline="0"/>
              <a:t> in </a:t>
            </a:r>
            <a:r>
              <a:rPr lang="en-GB" baseline="0" err="1"/>
              <a:t>einem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 (</a:t>
            </a:r>
            <a:r>
              <a:rPr lang="en-GB" baseline="0" err="1"/>
              <a:t>hier</a:t>
            </a:r>
            <a:r>
              <a:rPr lang="en-GB" baseline="0"/>
              <a:t>: </a:t>
            </a:r>
            <a:r>
              <a:rPr lang="en-GB" baseline="0" err="1"/>
              <a:t>rechter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), so </a:t>
            </a:r>
            <a:r>
              <a:rPr lang="en-GB" baseline="0" err="1"/>
              <a:t>befinden</a:t>
            </a:r>
            <a:r>
              <a:rPr lang="en-GB" baseline="0"/>
              <a:t> </a:t>
            </a:r>
            <a:r>
              <a:rPr lang="en-GB" baseline="0" err="1"/>
              <a:t>sich</a:t>
            </a:r>
            <a:r>
              <a:rPr lang="en-GB" baseline="0"/>
              <a:t> </a:t>
            </a:r>
            <a:r>
              <a:rPr lang="en-GB" baseline="0" err="1"/>
              <a:t>dort</a:t>
            </a:r>
            <a:r>
              <a:rPr lang="en-GB" baseline="0"/>
              <a:t> </a:t>
            </a:r>
            <a:r>
              <a:rPr lang="en-GB" baseline="0" err="1"/>
              <a:t>noch</a:t>
            </a:r>
            <a:r>
              <a:rPr lang="en-GB" baseline="0"/>
              <a:t> </a:t>
            </a:r>
            <a:r>
              <a:rPr lang="en-GB" baseline="0" err="1"/>
              <a:t>falsch</a:t>
            </a:r>
            <a:r>
              <a:rPr lang="en-GB" baseline="0"/>
              <a:t> </a:t>
            </a:r>
            <a:r>
              <a:rPr lang="en-GB" baseline="0" err="1"/>
              <a:t>klassifizierte</a:t>
            </a:r>
            <a:r>
              <a:rPr lang="en-GB" baseline="0"/>
              <a:t> </a:t>
            </a:r>
            <a:r>
              <a:rPr lang="en-GB" baseline="0" err="1"/>
              <a:t>Datenkarten</a:t>
            </a:r>
            <a:r>
              <a:rPr lang="en-GB" baseline="0"/>
              <a:t> (</a:t>
            </a:r>
            <a:r>
              <a:rPr lang="en-GB" baseline="0" err="1"/>
              <a:t>hier</a:t>
            </a:r>
            <a:r>
              <a:rPr lang="en-GB" baseline="0"/>
              <a:t>: Avocado und </a:t>
            </a:r>
            <a:r>
              <a:rPr lang="en-GB" baseline="0" err="1"/>
              <a:t>Spiegelei</a:t>
            </a:r>
            <a:r>
              <a:rPr lang="en-GB" baseline="0"/>
              <a:t>). </a:t>
            </a:r>
            <a:r>
              <a:rPr lang="en-GB" baseline="0" err="1"/>
              <a:t>Deshalb</a:t>
            </a:r>
            <a:r>
              <a:rPr lang="en-GB" baseline="0"/>
              <a:t> </a:t>
            </a:r>
            <a:r>
              <a:rPr lang="en-GB" baseline="0" err="1"/>
              <a:t>sucht</a:t>
            </a:r>
            <a:r>
              <a:rPr lang="en-GB" baseline="0"/>
              <a:t> man </a:t>
            </a:r>
            <a:r>
              <a:rPr lang="en-GB" baseline="0" err="1"/>
              <a:t>noch</a:t>
            </a:r>
            <a:r>
              <a:rPr lang="en-GB" baseline="0"/>
              <a:t> </a:t>
            </a:r>
            <a:r>
              <a:rPr lang="en-GB" baseline="0" err="1"/>
              <a:t>weitere</a:t>
            </a:r>
            <a:r>
              <a:rPr lang="en-GB" baseline="0"/>
              <a:t> </a:t>
            </a:r>
            <a:r>
              <a:rPr lang="en-GB" baseline="0" err="1"/>
              <a:t>Entscheidungsregeln</a:t>
            </a:r>
            <a:r>
              <a:rPr lang="en-GB" baseline="0"/>
              <a:t> und </a:t>
            </a:r>
            <a:r>
              <a:rPr lang="en-GB" baseline="0" err="1"/>
              <a:t>führt</a:t>
            </a:r>
            <a:r>
              <a:rPr lang="en-GB" baseline="0"/>
              <a:t> </a:t>
            </a:r>
            <a:r>
              <a:rPr lang="en-GB" baseline="0" err="1"/>
              <a:t>dafür</a:t>
            </a:r>
            <a:r>
              <a:rPr lang="en-GB" baseline="0"/>
              <a:t> </a:t>
            </a:r>
            <a:r>
              <a:rPr lang="en-GB" baseline="0" err="1"/>
              <a:t>noch</a:t>
            </a:r>
            <a:r>
              <a:rPr lang="en-GB" baseline="0"/>
              <a:t> </a:t>
            </a:r>
            <a:r>
              <a:rPr lang="en-GB" baseline="0" err="1"/>
              <a:t>weitere</a:t>
            </a:r>
            <a:r>
              <a:rPr lang="en-GB" baseline="0"/>
              <a:t> </a:t>
            </a:r>
            <a:r>
              <a:rPr lang="en-GB" baseline="0" err="1"/>
              <a:t>Datensplits</a:t>
            </a:r>
            <a:r>
              <a:rPr lang="en-GB" baseline="0"/>
              <a:t> </a:t>
            </a:r>
            <a:r>
              <a:rPr lang="en-GB" baseline="0" err="1"/>
              <a:t>durch</a:t>
            </a:r>
            <a:r>
              <a:rPr lang="en-GB" baseline="0"/>
              <a:t>. </a:t>
            </a:r>
            <a:r>
              <a:rPr lang="en-GB" baseline="0" err="1"/>
              <a:t>Dafür</a:t>
            </a:r>
            <a:r>
              <a:rPr lang="en-GB" baseline="0"/>
              <a:t> </a:t>
            </a:r>
            <a:r>
              <a:rPr lang="en-GB" baseline="0" err="1"/>
              <a:t>werden</a:t>
            </a:r>
            <a:r>
              <a:rPr lang="en-GB" baseline="0"/>
              <a:t> </a:t>
            </a:r>
            <a:r>
              <a:rPr lang="en-GB" baseline="0" err="1"/>
              <a:t>nur</a:t>
            </a:r>
            <a:r>
              <a:rPr lang="en-GB" baseline="0"/>
              <a:t> die </a:t>
            </a:r>
            <a:r>
              <a:rPr lang="en-GB" baseline="0" err="1"/>
              <a:t>Karten</a:t>
            </a:r>
            <a:r>
              <a:rPr lang="en-GB" baseline="0"/>
              <a:t> </a:t>
            </a:r>
            <a:r>
              <a:rPr lang="en-GB" baseline="0" err="1"/>
              <a:t>benutzt</a:t>
            </a:r>
            <a:r>
              <a:rPr lang="en-GB" baseline="0"/>
              <a:t> die b </a:t>
            </a:r>
            <a:r>
              <a:rPr lang="en-GB" baseline="0" err="1"/>
              <a:t>isher</a:t>
            </a:r>
            <a:r>
              <a:rPr lang="en-GB" baseline="0"/>
              <a:t> in </a:t>
            </a:r>
            <a:r>
              <a:rPr lang="en-GB" baseline="0" err="1"/>
              <a:t>diesem</a:t>
            </a:r>
            <a:r>
              <a:rPr lang="en-GB" baseline="0"/>
              <a:t> </a:t>
            </a:r>
            <a:r>
              <a:rPr lang="en-GB" baseline="0" err="1"/>
              <a:t>Ast</a:t>
            </a:r>
            <a:r>
              <a:rPr lang="en-GB" baseline="0"/>
              <a:t> </a:t>
            </a:r>
            <a:r>
              <a:rPr lang="en-GB" baseline="0" err="1"/>
              <a:t>einsortiert</a:t>
            </a:r>
            <a:r>
              <a:rPr lang="en-GB" baseline="0"/>
              <a:t> </a:t>
            </a:r>
            <a:r>
              <a:rPr lang="en-GB" baseline="0" err="1"/>
              <a:t>waren</a:t>
            </a:r>
            <a:r>
              <a:rPr lang="en-GB" baseline="0"/>
              <a:t>.</a:t>
            </a:r>
            <a:r>
              <a:rPr lang="en-GB" b="1" baseline="0"/>
              <a:t> Also: </a:t>
            </a:r>
            <a:r>
              <a:rPr lang="en-GB" b="1" baseline="0" err="1"/>
              <a:t>Mit</a:t>
            </a:r>
            <a:r>
              <a:rPr lang="en-GB" b="1" baseline="0"/>
              <a:t> </a:t>
            </a:r>
            <a:r>
              <a:rPr lang="en-GB" b="1" baseline="0" err="1"/>
              <a:t>einem</a:t>
            </a:r>
            <a:r>
              <a:rPr lang="en-GB" b="1" baseline="0"/>
              <a:t> </a:t>
            </a:r>
            <a:r>
              <a:rPr lang="en-GB" b="1" baseline="0" err="1"/>
              <a:t>Teildatensatz</a:t>
            </a:r>
            <a:r>
              <a:rPr lang="en-GB" b="1" baseline="0"/>
              <a:t> </a:t>
            </a:r>
            <a:r>
              <a:rPr lang="en-GB" b="1" baseline="0" err="1"/>
              <a:t>weiterarbeiten</a:t>
            </a:r>
            <a:r>
              <a:rPr lang="en-GB" b="1" baseline="0"/>
              <a:t> </a:t>
            </a:r>
            <a:r>
              <a:rPr lang="en-GB" b="1" baseline="0" err="1"/>
              <a:t>für</a:t>
            </a:r>
            <a:r>
              <a:rPr lang="en-GB" b="1" baseline="0"/>
              <a:t> die </a:t>
            </a:r>
            <a:r>
              <a:rPr lang="en-GB" b="1" baseline="0" err="1"/>
              <a:t>nächste</a:t>
            </a:r>
            <a:r>
              <a:rPr lang="en-GB" b="1" baseline="0"/>
              <a:t> </a:t>
            </a:r>
            <a:r>
              <a:rPr lang="en-GB" b="1" baseline="0" err="1"/>
              <a:t>Stufe</a:t>
            </a:r>
            <a:r>
              <a:rPr lang="en-GB" b="1" baseline="0"/>
              <a:t>.</a:t>
            </a:r>
            <a:endParaRPr lang="en-GB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0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Wenn</a:t>
            </a:r>
            <a:r>
              <a:rPr lang="en-GB" dirty="0"/>
              <a:t> in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Ast</a:t>
            </a:r>
            <a:r>
              <a:rPr lang="en-GB" dirty="0"/>
              <a:t> des </a:t>
            </a:r>
            <a:r>
              <a:rPr lang="en-GB" dirty="0" err="1"/>
              <a:t>Entscheidungsbaums</a:t>
            </a:r>
            <a:r>
              <a:rPr lang="en-GB" baseline="0" dirty="0"/>
              <a:t> alle </a:t>
            </a:r>
            <a:r>
              <a:rPr lang="en-GB" baseline="0" dirty="0" err="1"/>
              <a:t>Lebensmittel</a:t>
            </a:r>
            <a:r>
              <a:rPr lang="en-GB" baseline="0" dirty="0"/>
              <a:t> der </a:t>
            </a:r>
            <a:r>
              <a:rPr lang="en-GB" baseline="0" dirty="0" err="1"/>
              <a:t>gleichen</a:t>
            </a:r>
            <a:r>
              <a:rPr lang="en-GB" baseline="0" dirty="0"/>
              <a:t> </a:t>
            </a:r>
            <a:r>
              <a:rPr lang="en-GB" baseline="0" dirty="0" err="1"/>
              <a:t>Klasse</a:t>
            </a:r>
            <a:r>
              <a:rPr lang="en-GB" baseline="0" dirty="0"/>
              <a:t> </a:t>
            </a:r>
            <a:r>
              <a:rPr lang="en-GB" baseline="0" dirty="0" err="1"/>
              <a:t>angehören</a:t>
            </a:r>
            <a:r>
              <a:rPr lang="en-GB" baseline="0" dirty="0"/>
              <a:t>, </a:t>
            </a:r>
            <a:r>
              <a:rPr lang="en-GB" baseline="0" dirty="0" err="1"/>
              <a:t>dann</a:t>
            </a:r>
            <a:r>
              <a:rPr lang="en-GB" baseline="0" dirty="0"/>
              <a:t> </a:t>
            </a:r>
            <a:r>
              <a:rPr lang="en-GB" baseline="0" dirty="0" err="1"/>
              <a:t>spricht</a:t>
            </a:r>
            <a:r>
              <a:rPr lang="en-GB" baseline="0" dirty="0"/>
              <a:t> man von </a:t>
            </a:r>
            <a:r>
              <a:rPr lang="en-GB" baseline="0" dirty="0" err="1"/>
              <a:t>einem</a:t>
            </a:r>
            <a:r>
              <a:rPr lang="en-GB" baseline="0" dirty="0"/>
              <a:t> “</a:t>
            </a:r>
            <a:r>
              <a:rPr lang="en-GB" baseline="0" dirty="0" err="1"/>
              <a:t>reinen</a:t>
            </a:r>
            <a:r>
              <a:rPr lang="en-GB" baseline="0" dirty="0"/>
              <a:t>” </a:t>
            </a:r>
            <a:r>
              <a:rPr lang="en-GB" baseline="0" dirty="0" err="1"/>
              <a:t>Teildatensatz</a:t>
            </a:r>
            <a:r>
              <a:rPr lang="en-GB" baseline="0" dirty="0"/>
              <a:t>. </a:t>
            </a:r>
            <a:r>
              <a:rPr lang="en-GB" baseline="0" dirty="0" err="1"/>
              <a:t>Im</a:t>
            </a:r>
            <a:r>
              <a:rPr lang="en-GB" baseline="0" dirty="0"/>
              <a:t> Falle </a:t>
            </a:r>
            <a:r>
              <a:rPr lang="en-GB" baseline="0" dirty="0" err="1"/>
              <a:t>eines</a:t>
            </a:r>
            <a:r>
              <a:rPr lang="en-GB" baseline="0" dirty="0"/>
              <a:t> </a:t>
            </a:r>
            <a:r>
              <a:rPr lang="en-GB" baseline="0" dirty="0" err="1"/>
              <a:t>reinen</a:t>
            </a:r>
            <a:r>
              <a:rPr lang="en-GB" baseline="0" dirty="0"/>
              <a:t> </a:t>
            </a:r>
            <a:r>
              <a:rPr lang="en-GB" baseline="0" dirty="0" err="1"/>
              <a:t>Teildatensatzes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linker </a:t>
            </a:r>
            <a:r>
              <a:rPr lang="en-GB" baseline="0" dirty="0" err="1"/>
              <a:t>Ast</a:t>
            </a:r>
            <a:r>
              <a:rPr lang="en-GB" baseline="0" dirty="0"/>
              <a:t>) hat man in </a:t>
            </a:r>
            <a:r>
              <a:rPr lang="en-GB" baseline="0" dirty="0" err="1"/>
              <a:t>diesem</a:t>
            </a:r>
            <a:r>
              <a:rPr lang="en-GB" baseline="0" dirty="0"/>
              <a:t> </a:t>
            </a:r>
            <a:r>
              <a:rPr lang="en-GB" baseline="0" dirty="0" err="1"/>
              <a:t>Ast</a:t>
            </a:r>
            <a:r>
              <a:rPr lang="en-GB" baseline="0" dirty="0"/>
              <a:t> </a:t>
            </a:r>
            <a:r>
              <a:rPr lang="en-GB" baseline="0" dirty="0" err="1"/>
              <a:t>keine</a:t>
            </a:r>
            <a:r>
              <a:rPr lang="en-GB" baseline="0" dirty="0"/>
              <a:t> </a:t>
            </a:r>
            <a:r>
              <a:rPr lang="en-GB" baseline="0" dirty="0" err="1"/>
              <a:t>Fehlklassifikationen</a:t>
            </a:r>
            <a:r>
              <a:rPr lang="en-GB" baseline="0" dirty="0"/>
              <a:t> </a:t>
            </a:r>
            <a:r>
              <a:rPr lang="en-GB" baseline="0" dirty="0" err="1"/>
              <a:t>mehr</a:t>
            </a:r>
            <a:r>
              <a:rPr lang="en-GB" baseline="0" dirty="0"/>
              <a:t> und man </a:t>
            </a:r>
            <a:r>
              <a:rPr lang="en-GB" baseline="0" dirty="0" err="1"/>
              <a:t>kann</a:t>
            </a:r>
            <a:r>
              <a:rPr lang="en-GB" baseline="0" dirty="0"/>
              <a:t> an </a:t>
            </a:r>
            <a:r>
              <a:rPr lang="en-GB" baseline="0" dirty="0" err="1"/>
              <a:t>dieser</a:t>
            </a:r>
            <a:r>
              <a:rPr lang="en-GB" baseline="0" dirty="0"/>
              <a:t> Stelle das </a:t>
            </a:r>
            <a:r>
              <a:rPr lang="en-GB" baseline="0" dirty="0" err="1"/>
              <a:t>Suchen</a:t>
            </a:r>
            <a:r>
              <a:rPr lang="en-GB" baseline="0" dirty="0"/>
              <a:t> </a:t>
            </a:r>
            <a:r>
              <a:rPr lang="en-GB" baseline="0" dirty="0" err="1"/>
              <a:t>nach</a:t>
            </a:r>
            <a:r>
              <a:rPr lang="en-GB" baseline="0" dirty="0"/>
              <a:t> </a:t>
            </a:r>
            <a:r>
              <a:rPr lang="en-GB" baseline="0" dirty="0" err="1"/>
              <a:t>weiteren</a:t>
            </a:r>
            <a:r>
              <a:rPr lang="en-GB" baseline="0" dirty="0"/>
              <a:t> </a:t>
            </a:r>
            <a:r>
              <a:rPr lang="en-GB" baseline="0" dirty="0" err="1"/>
              <a:t>Entscheidungsregeln</a:t>
            </a:r>
            <a:r>
              <a:rPr lang="en-GB" baseline="0" dirty="0"/>
              <a:t> </a:t>
            </a:r>
            <a:r>
              <a:rPr lang="en-GB" baseline="0" dirty="0" err="1"/>
              <a:t>abbrechen</a:t>
            </a:r>
            <a:r>
              <a:rPr lang="en-GB" baseline="0" dirty="0"/>
              <a:t>. Die </a:t>
            </a:r>
            <a:r>
              <a:rPr lang="en-GB" baseline="0" dirty="0" err="1"/>
              <a:t>betreffenden</a:t>
            </a:r>
            <a:r>
              <a:rPr lang="en-GB" baseline="0" dirty="0"/>
              <a:t> </a:t>
            </a:r>
            <a:r>
              <a:rPr lang="en-GB" baseline="0" dirty="0" err="1"/>
              <a:t>Datenkarten</a:t>
            </a:r>
            <a:r>
              <a:rPr lang="en-GB" baseline="0" dirty="0"/>
              <a:t> </a:t>
            </a:r>
            <a:r>
              <a:rPr lang="en-GB" baseline="0" dirty="0" err="1"/>
              <a:t>werden</a:t>
            </a:r>
            <a:r>
              <a:rPr lang="en-GB" baseline="0" dirty="0"/>
              <a:t> </a:t>
            </a:r>
            <a:r>
              <a:rPr lang="en-GB" baseline="0" dirty="0" err="1"/>
              <a:t>zur</a:t>
            </a:r>
            <a:r>
              <a:rPr lang="en-GB" baseline="0" dirty="0"/>
              <a:t> </a:t>
            </a:r>
            <a:r>
              <a:rPr lang="en-GB" baseline="0" dirty="0" err="1"/>
              <a:t>Seite</a:t>
            </a:r>
            <a:r>
              <a:rPr lang="en-GB" baseline="0" dirty="0"/>
              <a:t> </a:t>
            </a:r>
            <a:r>
              <a:rPr lang="en-GB" baseline="0" dirty="0" err="1"/>
              <a:t>gelegt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/>
              <a:t>Hat man </a:t>
            </a:r>
            <a:r>
              <a:rPr lang="en-GB" baseline="0" dirty="0" err="1"/>
              <a:t>einen</a:t>
            </a:r>
            <a:r>
              <a:rPr lang="en-GB" baseline="0" dirty="0"/>
              <a:t> </a:t>
            </a:r>
            <a:r>
              <a:rPr lang="en-GB" baseline="0" dirty="0" err="1"/>
              <a:t>nicht</a:t>
            </a:r>
            <a:r>
              <a:rPr lang="en-GB" baseline="0" dirty="0"/>
              <a:t> </a:t>
            </a:r>
            <a:r>
              <a:rPr lang="en-GB" baseline="0" dirty="0" err="1"/>
              <a:t>reinen</a:t>
            </a:r>
            <a:r>
              <a:rPr lang="en-GB" baseline="0" dirty="0"/>
              <a:t> </a:t>
            </a:r>
            <a:r>
              <a:rPr lang="en-GB" baseline="0" dirty="0" err="1"/>
              <a:t>Teildatensatz</a:t>
            </a:r>
            <a:r>
              <a:rPr lang="en-GB" baseline="0" dirty="0"/>
              <a:t> in </a:t>
            </a:r>
            <a:r>
              <a:rPr lang="en-GB" baseline="0" dirty="0" err="1"/>
              <a:t>einem</a:t>
            </a:r>
            <a:r>
              <a:rPr lang="en-GB" baseline="0" dirty="0"/>
              <a:t> </a:t>
            </a:r>
            <a:r>
              <a:rPr lang="en-GB" baseline="0" dirty="0" err="1"/>
              <a:t>Ast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</a:t>
            </a:r>
            <a:r>
              <a:rPr lang="en-GB" baseline="0" dirty="0" err="1"/>
              <a:t>rechter</a:t>
            </a:r>
            <a:r>
              <a:rPr lang="en-GB" baseline="0" dirty="0"/>
              <a:t> </a:t>
            </a:r>
            <a:r>
              <a:rPr lang="en-GB" baseline="0" dirty="0" err="1"/>
              <a:t>Ast</a:t>
            </a:r>
            <a:r>
              <a:rPr lang="en-GB" baseline="0" dirty="0"/>
              <a:t>), so </a:t>
            </a:r>
            <a:r>
              <a:rPr lang="en-GB" baseline="0" dirty="0" err="1"/>
              <a:t>befinden</a:t>
            </a:r>
            <a:r>
              <a:rPr lang="en-GB" baseline="0" dirty="0"/>
              <a:t> </a:t>
            </a:r>
            <a:r>
              <a:rPr lang="en-GB" baseline="0" dirty="0" err="1"/>
              <a:t>sich</a:t>
            </a:r>
            <a:r>
              <a:rPr lang="en-GB" baseline="0" dirty="0"/>
              <a:t> </a:t>
            </a:r>
            <a:r>
              <a:rPr lang="en-GB" baseline="0" dirty="0" err="1"/>
              <a:t>dort</a:t>
            </a:r>
            <a:r>
              <a:rPr lang="en-GB" baseline="0" dirty="0"/>
              <a:t> </a:t>
            </a:r>
            <a:r>
              <a:rPr lang="en-GB" baseline="0" dirty="0" err="1"/>
              <a:t>noch</a:t>
            </a:r>
            <a:r>
              <a:rPr lang="en-GB" baseline="0" dirty="0"/>
              <a:t> </a:t>
            </a:r>
            <a:r>
              <a:rPr lang="en-GB" baseline="0" dirty="0" err="1"/>
              <a:t>falsch</a:t>
            </a:r>
            <a:r>
              <a:rPr lang="en-GB" baseline="0" dirty="0"/>
              <a:t> </a:t>
            </a:r>
            <a:r>
              <a:rPr lang="en-GB" baseline="0" dirty="0" err="1"/>
              <a:t>klassifizierte</a:t>
            </a:r>
            <a:r>
              <a:rPr lang="en-GB" baseline="0" dirty="0"/>
              <a:t> </a:t>
            </a:r>
            <a:r>
              <a:rPr lang="en-GB" baseline="0" dirty="0" err="1"/>
              <a:t>Datenkarten</a:t>
            </a:r>
            <a:r>
              <a:rPr lang="en-GB" baseline="0" dirty="0"/>
              <a:t> (</a:t>
            </a:r>
            <a:r>
              <a:rPr lang="en-GB" baseline="0" dirty="0" err="1"/>
              <a:t>hier</a:t>
            </a:r>
            <a:r>
              <a:rPr lang="en-GB" baseline="0" dirty="0"/>
              <a:t>: Avocado und </a:t>
            </a:r>
            <a:r>
              <a:rPr lang="en-GB" baseline="0" dirty="0" err="1"/>
              <a:t>Spiegelei</a:t>
            </a:r>
            <a:r>
              <a:rPr lang="en-GB" baseline="0" dirty="0"/>
              <a:t>). </a:t>
            </a:r>
            <a:r>
              <a:rPr lang="en-GB" baseline="0" dirty="0" err="1"/>
              <a:t>Deshalb</a:t>
            </a:r>
            <a:r>
              <a:rPr lang="en-GB" baseline="0" dirty="0"/>
              <a:t> </a:t>
            </a:r>
            <a:r>
              <a:rPr lang="en-GB" baseline="0" dirty="0" err="1"/>
              <a:t>sucht</a:t>
            </a:r>
            <a:r>
              <a:rPr lang="en-GB" baseline="0" dirty="0"/>
              <a:t> man </a:t>
            </a:r>
            <a:r>
              <a:rPr lang="en-GB" baseline="0" dirty="0" err="1"/>
              <a:t>noch</a:t>
            </a:r>
            <a:r>
              <a:rPr lang="en-GB" baseline="0" dirty="0"/>
              <a:t> </a:t>
            </a:r>
            <a:r>
              <a:rPr lang="en-GB" baseline="0" dirty="0" err="1"/>
              <a:t>weitere</a:t>
            </a:r>
            <a:r>
              <a:rPr lang="en-GB" baseline="0" dirty="0"/>
              <a:t> </a:t>
            </a:r>
            <a:r>
              <a:rPr lang="en-GB" baseline="0" dirty="0" err="1"/>
              <a:t>Entscheidungsregeln</a:t>
            </a:r>
            <a:r>
              <a:rPr lang="en-GB" baseline="0" dirty="0"/>
              <a:t> und </a:t>
            </a:r>
            <a:r>
              <a:rPr lang="en-GB" baseline="0" dirty="0" err="1"/>
              <a:t>führt</a:t>
            </a:r>
            <a:r>
              <a:rPr lang="en-GB" baseline="0" dirty="0"/>
              <a:t> </a:t>
            </a:r>
            <a:r>
              <a:rPr lang="en-GB" baseline="0" dirty="0" err="1"/>
              <a:t>dafür</a:t>
            </a:r>
            <a:r>
              <a:rPr lang="en-GB" baseline="0" dirty="0"/>
              <a:t> </a:t>
            </a:r>
            <a:r>
              <a:rPr lang="en-GB" baseline="0" dirty="0" err="1"/>
              <a:t>noch</a:t>
            </a:r>
            <a:r>
              <a:rPr lang="en-GB" baseline="0" dirty="0"/>
              <a:t> </a:t>
            </a:r>
            <a:r>
              <a:rPr lang="en-GB" baseline="0" dirty="0" err="1"/>
              <a:t>weitere</a:t>
            </a:r>
            <a:r>
              <a:rPr lang="en-GB" baseline="0" dirty="0"/>
              <a:t> </a:t>
            </a:r>
            <a:r>
              <a:rPr lang="en-GB" baseline="0" dirty="0" err="1"/>
              <a:t>Datensplits</a:t>
            </a:r>
            <a:r>
              <a:rPr lang="en-GB" baseline="0" dirty="0"/>
              <a:t> </a:t>
            </a:r>
            <a:r>
              <a:rPr lang="en-GB" baseline="0" dirty="0" err="1"/>
              <a:t>durch</a:t>
            </a:r>
            <a:r>
              <a:rPr lang="en-GB" baseline="0" dirty="0"/>
              <a:t>. </a:t>
            </a:r>
            <a:r>
              <a:rPr lang="en-GB" baseline="0" dirty="0" err="1"/>
              <a:t>Dafür</a:t>
            </a:r>
            <a:r>
              <a:rPr lang="en-GB" baseline="0" dirty="0"/>
              <a:t> </a:t>
            </a:r>
            <a:r>
              <a:rPr lang="en-GB" baseline="0" dirty="0" err="1"/>
              <a:t>werden</a:t>
            </a:r>
            <a:r>
              <a:rPr lang="en-GB" baseline="0" dirty="0"/>
              <a:t> </a:t>
            </a:r>
            <a:r>
              <a:rPr lang="en-GB" baseline="0" dirty="0" err="1"/>
              <a:t>nur</a:t>
            </a:r>
            <a:r>
              <a:rPr lang="en-GB" baseline="0" dirty="0"/>
              <a:t> die </a:t>
            </a:r>
            <a:r>
              <a:rPr lang="en-GB" baseline="0" dirty="0" err="1"/>
              <a:t>Karten</a:t>
            </a:r>
            <a:r>
              <a:rPr lang="en-GB" baseline="0" dirty="0"/>
              <a:t> </a:t>
            </a:r>
            <a:r>
              <a:rPr lang="en-GB" baseline="0" dirty="0" err="1"/>
              <a:t>benutzt</a:t>
            </a:r>
            <a:r>
              <a:rPr lang="en-GB" baseline="0" dirty="0"/>
              <a:t> die b </a:t>
            </a:r>
            <a:r>
              <a:rPr lang="en-GB" baseline="0" dirty="0" err="1"/>
              <a:t>isher</a:t>
            </a:r>
            <a:r>
              <a:rPr lang="en-GB" baseline="0" dirty="0"/>
              <a:t> in </a:t>
            </a:r>
            <a:r>
              <a:rPr lang="en-GB" baseline="0" dirty="0" err="1"/>
              <a:t>diesem</a:t>
            </a:r>
            <a:r>
              <a:rPr lang="en-GB" baseline="0" dirty="0"/>
              <a:t> </a:t>
            </a:r>
            <a:r>
              <a:rPr lang="en-GB" baseline="0" dirty="0" err="1"/>
              <a:t>Ast</a:t>
            </a:r>
            <a:r>
              <a:rPr lang="en-GB" baseline="0" dirty="0"/>
              <a:t> </a:t>
            </a:r>
            <a:r>
              <a:rPr lang="en-GB" baseline="0" dirty="0" err="1"/>
              <a:t>einsortiert</a:t>
            </a:r>
            <a:r>
              <a:rPr lang="en-GB" baseline="0" dirty="0"/>
              <a:t> </a:t>
            </a:r>
            <a:r>
              <a:rPr lang="en-GB" baseline="0" dirty="0" err="1"/>
              <a:t>waren</a:t>
            </a:r>
            <a:r>
              <a:rPr lang="en-GB" baseline="0" dirty="0"/>
              <a:t>.</a:t>
            </a:r>
            <a:r>
              <a:rPr lang="en-GB" b="1" baseline="0" dirty="0"/>
              <a:t> Also: </a:t>
            </a:r>
            <a:r>
              <a:rPr lang="en-GB" b="1" baseline="0" dirty="0" err="1"/>
              <a:t>Mit</a:t>
            </a:r>
            <a:r>
              <a:rPr lang="en-GB" b="1" baseline="0" dirty="0"/>
              <a:t> </a:t>
            </a:r>
            <a:r>
              <a:rPr lang="en-GB" b="1" baseline="0" dirty="0" err="1"/>
              <a:t>einem</a:t>
            </a:r>
            <a:r>
              <a:rPr lang="en-GB" b="1" baseline="0" dirty="0"/>
              <a:t> </a:t>
            </a:r>
            <a:r>
              <a:rPr lang="en-GB" b="1" baseline="0" dirty="0" err="1"/>
              <a:t>Teildatensatz</a:t>
            </a:r>
            <a:r>
              <a:rPr lang="en-GB" b="1" baseline="0" dirty="0"/>
              <a:t> </a:t>
            </a:r>
            <a:r>
              <a:rPr lang="en-GB" b="1" baseline="0" dirty="0" err="1"/>
              <a:t>weiterarbeiten</a:t>
            </a:r>
            <a:r>
              <a:rPr lang="en-GB" b="1" baseline="0" dirty="0"/>
              <a:t> für die </a:t>
            </a:r>
            <a:r>
              <a:rPr lang="en-GB" b="1" baseline="0" dirty="0" err="1"/>
              <a:t>nächste</a:t>
            </a:r>
            <a:r>
              <a:rPr lang="en-GB" b="1" baseline="0" dirty="0"/>
              <a:t> </a:t>
            </a:r>
            <a:r>
              <a:rPr lang="en-GB" b="1" baseline="0" dirty="0" err="1"/>
              <a:t>Stufe</a:t>
            </a:r>
            <a:r>
              <a:rPr lang="en-GB" b="1" baseline="0" dirty="0"/>
              <a:t>.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9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Hier</a:t>
            </a:r>
            <a:r>
              <a:rPr lang="en-GB"/>
              <a:t> </a:t>
            </a:r>
            <a:r>
              <a:rPr lang="en-GB" err="1"/>
              <a:t>kann</a:t>
            </a:r>
            <a:r>
              <a:rPr lang="en-GB"/>
              <a:t> </a:t>
            </a:r>
            <a:r>
              <a:rPr lang="en-GB" err="1"/>
              <a:t>mit</a:t>
            </a:r>
            <a:r>
              <a:rPr lang="en-GB"/>
              <a:t> den SuS </a:t>
            </a:r>
            <a:r>
              <a:rPr lang="en-GB" err="1"/>
              <a:t>besprochen</a:t>
            </a:r>
            <a:r>
              <a:rPr lang="en-GB"/>
              <a:t> </a:t>
            </a:r>
            <a:r>
              <a:rPr lang="en-GB" err="1"/>
              <a:t>werden</a:t>
            </a:r>
            <a:r>
              <a:rPr lang="en-GB"/>
              <a:t>, </a:t>
            </a:r>
            <a:r>
              <a:rPr lang="en-GB" err="1"/>
              <a:t>wie</a:t>
            </a:r>
            <a:r>
              <a:rPr lang="en-GB"/>
              <a:t> das </a:t>
            </a:r>
            <a:r>
              <a:rPr lang="en-GB" err="1"/>
              <a:t>Arbeitblatt</a:t>
            </a:r>
            <a:r>
              <a:rPr lang="en-GB"/>
              <a:t> </a:t>
            </a:r>
            <a:r>
              <a:rPr lang="en-GB" err="1"/>
              <a:t>mit</a:t>
            </a:r>
            <a:r>
              <a:rPr lang="en-GB"/>
              <a:t> der </a:t>
            </a:r>
            <a:r>
              <a:rPr lang="en-GB" err="1"/>
              <a:t>gleichen</a:t>
            </a:r>
            <a:r>
              <a:rPr lang="en-GB"/>
              <a:t> </a:t>
            </a:r>
            <a:r>
              <a:rPr lang="en-GB" err="1"/>
              <a:t>Abbildung</a:t>
            </a:r>
            <a:r>
              <a:rPr lang="en-GB"/>
              <a:t> </a:t>
            </a:r>
            <a:r>
              <a:rPr lang="en-GB" err="1"/>
              <a:t>auszufüllen</a:t>
            </a:r>
            <a:r>
              <a:rPr lang="en-GB"/>
              <a:t> </a:t>
            </a:r>
            <a:r>
              <a:rPr lang="en-GB" err="1"/>
              <a:t>ist</a:t>
            </a:r>
            <a:r>
              <a:rPr lang="en-GB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599015" y="476146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3636000"/>
            <a:ext cx="672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6418134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210798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3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4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6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7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8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9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2" name="Grafik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3" name="Grafik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klein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pPr>
              <a:defRPr/>
            </a:pPr>
            <a:r>
              <a:rPr lang="de-DE"/>
              <a:t>Headline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1860551"/>
            <a:ext cx="10991851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2-zeilig //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017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Yannik Fleischer &amp; Susanne Podworny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9783523" y="457244"/>
            <a:ext cx="1853640" cy="187872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9475750" y="689282"/>
            <a:ext cx="2161415" cy="187872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Präsentation als Zweizeiler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8FB4FD8D-DC2E-4B42-8BD6-C5077FB4E14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1133" y="2579690"/>
            <a:ext cx="10991851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85378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" userDrawn="1">
          <p15:clr>
            <a:srgbClr val="FBAE40"/>
          </p15:clr>
        </p15:guide>
        <p15:guide id="2" pos="7303" userDrawn="1">
          <p15:clr>
            <a:srgbClr val="FBAE40"/>
          </p15:clr>
        </p15:guide>
        <p15:guide id="3" orient="horz" pos="1625" userDrawn="1">
          <p15:clr>
            <a:srgbClr val="FBAE40"/>
          </p15:clr>
        </p15:guide>
        <p15:guide id="4" orient="horz" pos="861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952000"/>
            <a:ext cx="624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4308582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drei 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6418134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4210798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0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  <p:pic>
        <p:nvPicPr>
          <p:cNvPr id="25" name="Picture 2" descr="https://lh3.googleusercontent.com/G4N8FKjYiADz5DL6jVPI4OIbcBmj5PR-LCjV1nSCms7Z8pvnOEqXI7XT15QbA-uj7OEcX318D0E9nBwmWgMxVzvnYrbHAGGqtmgFzazoqiP2FLOX0ajW9EEL9GoD-HynIsjku10lCP0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3954753" y="653080"/>
            <a:ext cx="1954524" cy="549871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268000"/>
            <a:ext cx="600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br>
              <a:rPr lang="de-DE"/>
            </a:br>
            <a:r>
              <a:rPr lang="de-DE"/>
              <a:t>als Zweizeiler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1" y="5076000"/>
            <a:ext cx="2098041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1" y="4392494"/>
            <a:ext cx="4577887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ganzen vier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1" y="3708988"/>
            <a:ext cx="5533276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23" hasCustomPrompt="1"/>
          </p:nvPr>
        </p:nvSpPr>
        <p:spPr bwMode="auto">
          <a:xfrm>
            <a:off x="0" y="3024000"/>
            <a:ext cx="4210798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5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6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9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20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1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Headline 1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599016" y="1366839"/>
            <a:ext cx="10991849" cy="60044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2" hasCustomPrompt="1"/>
          </p:nvPr>
        </p:nvSpPr>
        <p:spPr bwMode="auto">
          <a:xfrm>
            <a:off x="599013" y="2124576"/>
            <a:ext cx="10991851" cy="40761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2-spaltig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99016" y="3043239"/>
            <a:ext cx="10993969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Text/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239935" y="1438275"/>
            <a:ext cx="5350933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7" y="1366838"/>
            <a:ext cx="5257801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4" y="3043238"/>
            <a:ext cx="525780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20" hasCustomPrompt="1"/>
          </p:nvPr>
        </p:nvSpPr>
        <p:spPr bwMode="auto">
          <a:xfrm>
            <a:off x="6239933" y="5725409"/>
            <a:ext cx="5353051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kurz // 2x Inah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5257803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kurz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4" y="2579688"/>
            <a:ext cx="5255684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 bwMode="auto">
          <a:xfrm>
            <a:off x="6239934" y="2581847"/>
            <a:ext cx="535093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0" name="Bild // Listenebene verringern"/>
              <p:cNvPicPr>
                <a:picLocks noChangeAspect="1"/>
              </p:cNvPicPr>
              <p:nvPr userDrawn="1"/>
            </p:nvPicPr>
            <p:blipFill>
              <a:blip r:embed="rId13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Bild // Listenebene erhöhen"/>
              <p:cNvPicPr>
                <a:picLocks noChangeAspect="1"/>
              </p:cNvPicPr>
              <p:nvPr userDrawn="1"/>
            </p:nvPicPr>
            <p:blipFill>
              <a:blip r:embed="rId14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sp>
        <p:nvSpPr>
          <p:cNvPr id="13" name="Hintergrundnetz"/>
          <p:cNvSpPr>
            <a:spLocks noChangeAspect="1" noEditPoints="1"/>
          </p:cNvSpPr>
          <p:nvPr userDrawn="1"/>
        </p:nvSpPr>
        <p:spPr bwMode="auto">
          <a:xfrm>
            <a:off x="1388533" y="0"/>
            <a:ext cx="10803467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 extrusionOk="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601133" y="6358068"/>
            <a:ext cx="9072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cap="none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9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 bwMode="auto">
          <a:xfrm>
            <a:off x="599016" y="1366838"/>
            <a:ext cx="10991849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1133" y="2579688"/>
            <a:ext cx="10991851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632984" y="6358067"/>
            <a:ext cx="96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8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161664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pic>
        <p:nvPicPr>
          <p:cNvPr id="21" name="Grafik 20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820" y="481006"/>
            <a:ext cx="1637453" cy="4292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2425689" y="450000"/>
            <a:ext cx="1637453" cy="4602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indent="0" algn="l" defTabSz="685800">
        <a:lnSpc>
          <a:spcPct val="93000"/>
        </a:lnSpc>
        <a:spcBef>
          <a:spcPts val="0"/>
        </a:spcBef>
        <a:buFont typeface="Arial"/>
        <a:buNone/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000" b="1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>
        <a:lnSpc>
          <a:spcPct val="100000"/>
        </a:lnSpc>
        <a:spcBef>
          <a:spcPts val="0"/>
        </a:spcBef>
        <a:buSzPct val="70000"/>
        <a:buFont typeface="Wingdings 2"/>
        <a:buNone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>
        <a:lnSpc>
          <a:spcPct val="100000"/>
        </a:lnSpc>
        <a:spcBef>
          <a:spcPts val="0"/>
        </a:spcBef>
        <a:buClr>
          <a:schemeClr val="accent1"/>
        </a:buClr>
        <a:buSzPct val="70000"/>
        <a:buFont typeface="Wingdings 2"/>
        <a:buChar char=""/>
        <a:defRPr sz="2000" b="1">
          <a:solidFill>
            <a:schemeClr val="accent1"/>
          </a:solidFill>
          <a:latin typeface="+mj-lt"/>
          <a:ea typeface="+mn-ea"/>
          <a:cs typeface="+mn-cs"/>
        </a:defRPr>
      </a:lvl3pPr>
      <a:lvl4pPr marL="468000" indent="-234000" algn="l" defTabSz="685800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>
        <a:lnSpc>
          <a:spcPct val="104000"/>
        </a:lnSpc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microsoft.com/office/2018/10/relationships/comments" Target="../comments/modernComment_104_39310EAF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18/10/relationships/comments" Target="../comments/modernComment_105_58366FA6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23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23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74850" y="1534008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40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Datenbasierte Entscheidungsregeln</a:t>
            </a:r>
          </a:p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16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endParaRPr lang="de-DE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r>
              <a:rPr lang="de-DE" sz="4000" b="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Weiterarbeiten mit einem zweiten Datensplit?</a:t>
            </a:r>
            <a:endParaRPr sz="40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07769" y="3970871"/>
            <a:ext cx="1529093" cy="1797102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00057" y="4584625"/>
            <a:ext cx="1802145" cy="1730173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53519" y="4155897"/>
            <a:ext cx="938186" cy="14302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Einen zweiten Datensplit durchführen</a:t>
            </a:r>
          </a:p>
        </p:txBody>
      </p:sp>
      <p:pic>
        <p:nvPicPr>
          <p:cNvPr id="21" name="Grafik 2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2633" y="4145778"/>
            <a:ext cx="169570" cy="30337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5526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/>
              <a:t>Fett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6630504" y="2674001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4329044" y="2692370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3855623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 8 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7428785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&gt; 8 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718" y="4326064"/>
            <a:ext cx="963727" cy="148453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320" y="5115802"/>
            <a:ext cx="981518" cy="1476424"/>
          </a:xfrm>
          <a:prstGeom prst="rect">
            <a:avLst/>
          </a:prstGeom>
        </p:spPr>
      </p:pic>
      <p:pic>
        <p:nvPicPr>
          <p:cNvPr id="20" name="Grafik 19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67818" y="5125949"/>
            <a:ext cx="190165" cy="344560"/>
          </a:xfrm>
          <a:prstGeom prst="rect">
            <a:avLst/>
          </a:prstGeom>
        </p:spPr>
      </p:pic>
      <p:pic>
        <p:nvPicPr>
          <p:cNvPr id="33" name="Grafik 3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70997" y="4320117"/>
            <a:ext cx="190165" cy="344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159" y="4779644"/>
            <a:ext cx="927140" cy="1430087"/>
          </a:xfrm>
          <a:prstGeom prst="rect">
            <a:avLst/>
          </a:prstGeom>
        </p:spPr>
      </p:pic>
      <p:pic>
        <p:nvPicPr>
          <p:cNvPr id="34" name="Grafik 3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64781" y="4724237"/>
            <a:ext cx="190165" cy="34456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666" y="3980326"/>
            <a:ext cx="931796" cy="1428097"/>
          </a:xfrm>
          <a:prstGeom prst="rect">
            <a:avLst/>
          </a:prstGeom>
        </p:spPr>
      </p:pic>
      <p:pic>
        <p:nvPicPr>
          <p:cNvPr id="38" name="Grafik 3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65" y="4762560"/>
            <a:ext cx="888903" cy="1349463"/>
          </a:xfrm>
          <a:prstGeom prst="rect">
            <a:avLst/>
          </a:prstGeom>
        </p:spPr>
      </p:pic>
      <p:sp>
        <p:nvSpPr>
          <p:cNvPr id="39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9820927" y="6189628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fld id="{FB66705A-7ADD-37E9-6097-CACA6031F8A0}" type="slidenum">
              <a:rPr lang="de-DE"/>
              <a:pPr>
                <a:defRPr/>
              </a:pPr>
              <a:t>2</a:t>
            </a:fld>
            <a:endParaRPr lang="de-DE" sz="180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678384" y="4312589"/>
            <a:ext cx="985354" cy="147181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8379758" y="4315881"/>
            <a:ext cx="200334" cy="27211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9000062" y="5427913"/>
            <a:ext cx="179740" cy="25152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7389997" y="5243039"/>
            <a:ext cx="993777" cy="1480104"/>
          </a:xfrm>
          <a:prstGeom prst="rect">
            <a:avLst/>
          </a:prstGeom>
        </p:spPr>
      </p:pic>
      <p:pic>
        <p:nvPicPr>
          <p:cNvPr id="44" name="Grafik 4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070" y="4750206"/>
            <a:ext cx="219278" cy="373388"/>
          </a:xfrm>
          <a:prstGeom prst="rect">
            <a:avLst/>
          </a:prstGeom>
        </p:spPr>
      </p:pic>
      <p:pic>
        <p:nvPicPr>
          <p:cNvPr id="45" name="Grafik 4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096" y="3945828"/>
            <a:ext cx="219278" cy="37338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66295" y="4432435"/>
            <a:ext cx="949442" cy="145880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8253935" y="5403602"/>
            <a:ext cx="977191" cy="146628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9784108" y="4415942"/>
            <a:ext cx="202907" cy="30646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8138118" y="5264568"/>
            <a:ext cx="202907" cy="306465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8783" y="5161836"/>
            <a:ext cx="947970" cy="143153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9899170" y="5145344"/>
            <a:ext cx="202907" cy="306465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8972400" y="5415877"/>
            <a:ext cx="202907" cy="3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163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53519" y="4155897"/>
            <a:ext cx="938186" cy="14302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Einen zweiten Datensplit durchführen</a:t>
            </a:r>
          </a:p>
        </p:txBody>
      </p:sp>
      <p:pic>
        <p:nvPicPr>
          <p:cNvPr id="21" name="Grafik 2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52633" y="4145778"/>
            <a:ext cx="169570" cy="30337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5526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/>
              <a:t>Fett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6630504" y="2674001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4329044" y="2692370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3855623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 8 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7428785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&gt; 8 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718" y="4326064"/>
            <a:ext cx="963727" cy="148453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5320" y="5115802"/>
            <a:ext cx="981518" cy="1476424"/>
          </a:xfrm>
          <a:prstGeom prst="rect">
            <a:avLst/>
          </a:prstGeom>
        </p:spPr>
      </p:pic>
      <p:pic>
        <p:nvPicPr>
          <p:cNvPr id="20" name="Grafik 19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67818" y="5125949"/>
            <a:ext cx="190165" cy="344560"/>
          </a:xfrm>
          <a:prstGeom prst="rect">
            <a:avLst/>
          </a:prstGeom>
        </p:spPr>
      </p:pic>
      <p:pic>
        <p:nvPicPr>
          <p:cNvPr id="33" name="Grafik 3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70997" y="4320117"/>
            <a:ext cx="190165" cy="344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59" y="4779644"/>
            <a:ext cx="927140" cy="1430087"/>
          </a:xfrm>
          <a:prstGeom prst="rect">
            <a:avLst/>
          </a:prstGeom>
        </p:spPr>
      </p:pic>
      <p:pic>
        <p:nvPicPr>
          <p:cNvPr id="34" name="Grafik 3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64781" y="4724237"/>
            <a:ext cx="190165" cy="34456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2666" y="3980326"/>
            <a:ext cx="931796" cy="1428097"/>
          </a:xfrm>
          <a:prstGeom prst="rect">
            <a:avLst/>
          </a:prstGeom>
        </p:spPr>
      </p:pic>
      <p:pic>
        <p:nvPicPr>
          <p:cNvPr id="38" name="Grafik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65" y="4762560"/>
            <a:ext cx="888903" cy="1349463"/>
          </a:xfrm>
          <a:prstGeom prst="rect">
            <a:avLst/>
          </a:prstGeom>
        </p:spPr>
      </p:pic>
      <p:sp>
        <p:nvSpPr>
          <p:cNvPr id="39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9820927" y="6189628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fld id="{FB66705A-7ADD-37E9-6097-CACA6031F8A0}" type="slidenum">
              <a:rPr lang="de-DE"/>
              <a:pPr>
                <a:defRPr/>
              </a:pPr>
              <a:t>3</a:t>
            </a:fld>
            <a:endParaRPr lang="de-DE" sz="180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678384" y="4312589"/>
            <a:ext cx="985354" cy="147181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8379758" y="4315881"/>
            <a:ext cx="200334" cy="27211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9000062" y="5427913"/>
            <a:ext cx="179740" cy="25152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389997" y="5243039"/>
            <a:ext cx="993777" cy="1480104"/>
          </a:xfrm>
          <a:prstGeom prst="rect">
            <a:avLst/>
          </a:prstGeom>
        </p:spPr>
      </p:pic>
      <p:pic>
        <p:nvPicPr>
          <p:cNvPr id="44" name="Grafik 4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070" y="4750206"/>
            <a:ext cx="219278" cy="373388"/>
          </a:xfrm>
          <a:prstGeom prst="rect">
            <a:avLst/>
          </a:prstGeom>
        </p:spPr>
      </p:pic>
      <p:pic>
        <p:nvPicPr>
          <p:cNvPr id="45" name="Grafik 4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096" y="3945828"/>
            <a:ext cx="219278" cy="37338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6295" y="4432435"/>
            <a:ext cx="949442" cy="145880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8253935" y="5403602"/>
            <a:ext cx="977191" cy="146628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9784108" y="4415942"/>
            <a:ext cx="202907" cy="30646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8138118" y="5264568"/>
            <a:ext cx="202907" cy="306465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98783" y="5161836"/>
            <a:ext cx="947970" cy="143153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9899170" y="5145344"/>
            <a:ext cx="202907" cy="306465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8972400" y="5415877"/>
            <a:ext cx="202907" cy="30646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2019702" y="3980326"/>
            <a:ext cx="2950143" cy="2611901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2014349" y="3521875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>
                <a:solidFill>
                  <a:schemeClr val="accent4">
                    <a:lumMod val="75000"/>
                  </a:schemeClr>
                </a:solidFill>
              </a:rPr>
              <a:t>Hier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4">
                    <a:lumMod val="75000"/>
                  </a:schemeClr>
                </a:solidFill>
              </a:rPr>
              <a:t>sind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4">
                    <a:lumMod val="75000"/>
                  </a:schemeClr>
                </a:solidFill>
              </a:rPr>
              <a:t>wir</a:t>
            </a: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err="1">
                <a:solidFill>
                  <a:schemeClr val="accent4">
                    <a:lumMod val="75000"/>
                  </a:schemeClr>
                </a:solidFill>
              </a:rPr>
              <a:t>fertig</a:t>
            </a:r>
            <a:endParaRPr lang="en-GB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6835207" y="3937088"/>
            <a:ext cx="3491097" cy="2920912"/>
          </a:xfrm>
          <a:prstGeom prst="rect">
            <a:avLst/>
          </a:prstGeom>
          <a:solidFill>
            <a:srgbClr val="C00000">
              <a:alpha val="2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feld 53"/>
          <p:cNvSpPr txBox="1"/>
          <p:nvPr/>
        </p:nvSpPr>
        <p:spPr>
          <a:xfrm>
            <a:off x="8253934" y="3352314"/>
            <a:ext cx="21111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err="1">
                <a:solidFill>
                  <a:srgbClr val="C00000"/>
                </a:solidFill>
              </a:rPr>
              <a:t>Hier</a:t>
            </a:r>
            <a:r>
              <a:rPr lang="en-GB" sz="1600">
                <a:solidFill>
                  <a:srgbClr val="C00000"/>
                </a:solidFill>
              </a:rPr>
              <a:t> </a:t>
            </a:r>
            <a:r>
              <a:rPr lang="en-GB" sz="1600" err="1">
                <a:solidFill>
                  <a:srgbClr val="C00000"/>
                </a:solidFill>
              </a:rPr>
              <a:t>suchen</a:t>
            </a:r>
            <a:r>
              <a:rPr lang="en-GB" sz="1600">
                <a:solidFill>
                  <a:srgbClr val="C00000"/>
                </a:solidFill>
              </a:rPr>
              <a:t> </a:t>
            </a:r>
            <a:r>
              <a:rPr lang="en-GB" sz="1600" err="1">
                <a:solidFill>
                  <a:srgbClr val="C00000"/>
                </a:solidFill>
              </a:rPr>
              <a:t>wir</a:t>
            </a:r>
            <a:r>
              <a:rPr lang="en-GB" sz="1600">
                <a:solidFill>
                  <a:srgbClr val="C00000"/>
                </a:solidFill>
              </a:rPr>
              <a:t> </a:t>
            </a:r>
            <a:r>
              <a:rPr lang="en-GB" sz="1600" err="1">
                <a:solidFill>
                  <a:srgbClr val="C00000"/>
                </a:solidFill>
              </a:rPr>
              <a:t>noch</a:t>
            </a:r>
            <a:r>
              <a:rPr lang="en-GB" sz="1600">
                <a:solidFill>
                  <a:srgbClr val="C00000"/>
                </a:solidFill>
              </a:rPr>
              <a:t> </a:t>
            </a:r>
            <a:r>
              <a:rPr lang="en-GB" sz="1600" err="1">
                <a:solidFill>
                  <a:srgbClr val="C00000"/>
                </a:solidFill>
              </a:rPr>
              <a:t>wei</a:t>
            </a:r>
            <a:r>
              <a:rPr lang="en-GB" sz="1600">
                <a:solidFill>
                  <a:srgbClr val="C00000"/>
                </a:solidFill>
              </a:rPr>
              <a:t>-</a:t>
            </a:r>
            <a:br>
              <a:rPr lang="en-GB" sz="1600">
                <a:solidFill>
                  <a:srgbClr val="C00000"/>
                </a:solidFill>
              </a:rPr>
            </a:br>
            <a:r>
              <a:rPr lang="en-GB" sz="1600" err="1">
                <a:solidFill>
                  <a:srgbClr val="C00000"/>
                </a:solidFill>
              </a:rPr>
              <a:t>tere</a:t>
            </a:r>
            <a:r>
              <a:rPr lang="en-GB" sz="1600">
                <a:solidFill>
                  <a:srgbClr val="C00000"/>
                </a:solidFill>
              </a:rPr>
              <a:t> </a:t>
            </a:r>
            <a:r>
              <a:rPr lang="en-GB" sz="1600" err="1">
                <a:solidFill>
                  <a:srgbClr val="C00000"/>
                </a:solidFill>
              </a:rPr>
              <a:t>Entscheidungsregeln</a:t>
            </a:r>
            <a:endParaRPr lang="en-GB" sz="1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3" grpId="0" animBg="1"/>
      <p:bldP spid="54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666" y="3980326"/>
            <a:ext cx="931796" cy="1428097"/>
          </a:xfrm>
          <a:prstGeom prst="rect">
            <a:avLst/>
          </a:prstGeom>
        </p:spPr>
      </p:pic>
      <p:pic>
        <p:nvPicPr>
          <p:cNvPr id="29" name="Grafik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65" y="4762560"/>
            <a:ext cx="888903" cy="1349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Einen zweiten Datensplit durchführen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9820927" y="6189628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fld id="{FB66705A-7ADD-37E9-6097-CACA6031F8A0}" type="slidenum">
              <a:rPr lang="de-DE"/>
              <a:pPr>
                <a:defRPr/>
              </a:pPr>
              <a:t>4</a:t>
            </a:fld>
            <a:endParaRPr lang="de-DE" sz="180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78384" y="4312589"/>
            <a:ext cx="985354" cy="147181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379758" y="4315881"/>
            <a:ext cx="200334" cy="272114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5526158" y="1906769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/>
              <a:t>Fett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6630504" y="2674001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4329044" y="2692370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3855623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 8 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7428785" y="3004515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>
                    <a:lumMod val="90000"/>
                    <a:lumOff val="10000"/>
                  </a:schemeClr>
                </a:solidFill>
              </a:rPr>
              <a:t>&gt; 8 g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AE16C99-7140-4CAF-885C-289D1BB705AB}"/>
              </a:ext>
            </a:extLst>
          </p:cNvPr>
          <p:cNvSpPr/>
          <p:nvPr/>
        </p:nvSpPr>
        <p:spPr bwMode="auto">
          <a:xfrm>
            <a:off x="3498577" y="4101512"/>
            <a:ext cx="1616765" cy="6157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/>
              <a:t>Eher empfehlenswert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000062" y="5427913"/>
            <a:ext cx="179740" cy="25152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89997" y="5243039"/>
            <a:ext cx="993777" cy="1480104"/>
          </a:xfrm>
          <a:prstGeom prst="rect">
            <a:avLst/>
          </a:prstGeom>
        </p:spPr>
      </p:pic>
      <p:pic>
        <p:nvPicPr>
          <p:cNvPr id="32" name="Grafik 3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070" y="4750206"/>
            <a:ext cx="219278" cy="373388"/>
          </a:xfrm>
          <a:prstGeom prst="rect">
            <a:avLst/>
          </a:prstGeom>
        </p:spPr>
      </p:pic>
      <p:pic>
        <p:nvPicPr>
          <p:cNvPr id="33" name="Grafik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096" y="3945828"/>
            <a:ext cx="219278" cy="3733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6295" y="4432435"/>
            <a:ext cx="949442" cy="14588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8253935" y="5403602"/>
            <a:ext cx="977191" cy="146628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784108" y="4415942"/>
            <a:ext cx="202907" cy="30646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138118" y="5264568"/>
            <a:ext cx="202907" cy="3064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8783" y="5161836"/>
            <a:ext cx="947970" cy="143153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899170" y="5145344"/>
            <a:ext cx="202907" cy="306465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972400" y="5415877"/>
            <a:ext cx="202907" cy="30646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78120" y="5601149"/>
            <a:ext cx="3602007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/>
              <a:t>Für die nächste Entscheidungsregel arbeiten wir nur mit den Karten weiter, die auf der passenden Seite des Baums sind. Die anderen legen wir beiseite.</a:t>
            </a:r>
          </a:p>
        </p:txBody>
      </p:sp>
      <p:sp>
        <p:nvSpPr>
          <p:cNvPr id="9" name="Pfeil nach rechts 8"/>
          <p:cNvSpPr/>
          <p:nvPr/>
        </p:nvSpPr>
        <p:spPr bwMode="auto">
          <a:xfrm rot="20198848">
            <a:off x="6051227" y="5534292"/>
            <a:ext cx="630104" cy="262127"/>
          </a:xfrm>
          <a:prstGeom prst="rightArrow">
            <a:avLst>
              <a:gd name="adj1" fmla="val 50000"/>
              <a:gd name="adj2" fmla="val 9785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7426575" y="2174781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&gt; 11 g</a:t>
            </a: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292" y="3502996"/>
            <a:ext cx="947970" cy="143153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65296" y="3432975"/>
            <a:ext cx="202907" cy="3064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151309" y="3326163"/>
            <a:ext cx="938186" cy="1430213"/>
          </a:xfrm>
          <a:prstGeom prst="rect">
            <a:avLst/>
          </a:prstGeom>
        </p:spPr>
      </p:pic>
      <p:pic>
        <p:nvPicPr>
          <p:cNvPr id="21" name="Grafik 2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850423" y="3316044"/>
            <a:ext cx="169570" cy="30337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5523948" y="1077035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/>
              <a:t>Fett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6628294" y="1844267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4326834" y="1862636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3853413" y="2174781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11 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508" y="3496330"/>
            <a:ext cx="963727" cy="148453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3110" y="4286068"/>
            <a:ext cx="981518" cy="1476424"/>
          </a:xfrm>
          <a:prstGeom prst="rect">
            <a:avLst/>
          </a:prstGeom>
        </p:spPr>
      </p:pic>
      <p:pic>
        <p:nvPicPr>
          <p:cNvPr id="20" name="Grafik 19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365608" y="4296215"/>
            <a:ext cx="190165" cy="344560"/>
          </a:xfrm>
          <a:prstGeom prst="rect">
            <a:avLst/>
          </a:prstGeom>
        </p:spPr>
      </p:pic>
      <p:pic>
        <p:nvPicPr>
          <p:cNvPr id="33" name="Grafik 3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68787" y="3490383"/>
            <a:ext cx="190165" cy="344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949" y="3949910"/>
            <a:ext cx="927140" cy="1430087"/>
          </a:xfrm>
          <a:prstGeom prst="rect">
            <a:avLst/>
          </a:prstGeom>
        </p:spPr>
      </p:pic>
      <p:pic>
        <p:nvPicPr>
          <p:cNvPr id="34" name="Grafik 3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362571" y="3894503"/>
            <a:ext cx="190165" cy="34456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0456" y="3150592"/>
            <a:ext cx="931796" cy="1428097"/>
          </a:xfrm>
          <a:prstGeom prst="rect">
            <a:avLst/>
          </a:prstGeom>
        </p:spPr>
      </p:pic>
      <p:pic>
        <p:nvPicPr>
          <p:cNvPr id="38" name="Grafik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55" y="3932826"/>
            <a:ext cx="888903" cy="1349463"/>
          </a:xfrm>
          <a:prstGeom prst="rect">
            <a:avLst/>
          </a:prstGeom>
        </p:spPr>
      </p:pic>
      <p:sp>
        <p:nvSpPr>
          <p:cNvPr id="39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9818717" y="5359894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180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7676174" y="3482855"/>
            <a:ext cx="985354" cy="147181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77548" y="3486147"/>
            <a:ext cx="200334" cy="27211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97852" y="4598179"/>
            <a:ext cx="179740" cy="25152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387787" y="4413305"/>
            <a:ext cx="993777" cy="1480104"/>
          </a:xfrm>
          <a:prstGeom prst="rect">
            <a:avLst/>
          </a:prstGeom>
        </p:spPr>
      </p:pic>
      <p:pic>
        <p:nvPicPr>
          <p:cNvPr id="44" name="Grafik 4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7860" y="3920472"/>
            <a:ext cx="219278" cy="373388"/>
          </a:xfrm>
          <a:prstGeom prst="rect">
            <a:avLst/>
          </a:prstGeom>
        </p:spPr>
      </p:pic>
      <p:pic>
        <p:nvPicPr>
          <p:cNvPr id="45" name="Grafik 4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2886" y="3116094"/>
            <a:ext cx="219278" cy="37338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4085" y="3602701"/>
            <a:ext cx="949442" cy="145880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8251725" y="4573868"/>
            <a:ext cx="977191" cy="146628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81898" y="3586208"/>
            <a:ext cx="202907" cy="30646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135908" y="4434834"/>
            <a:ext cx="202907" cy="306465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70190" y="4586143"/>
            <a:ext cx="202907" cy="306465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249A270F-28C4-42BA-A708-BB84A6A60826}"/>
              </a:ext>
            </a:extLst>
          </p:cNvPr>
          <p:cNvSpPr txBox="1"/>
          <p:nvPr/>
        </p:nvSpPr>
        <p:spPr>
          <a:xfrm>
            <a:off x="4344323" y="5496003"/>
            <a:ext cx="3308780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Falls auf beiden Seiten noch Lebensmittel falsch klassifiziert werden, kann auch auf beiden Seiten eine weitere Regel angebaut werden</a:t>
            </a:r>
          </a:p>
        </p:txBody>
      </p:sp>
      <p:sp>
        <p:nvSpPr>
          <p:cNvPr id="58" name="Pfeil nach rechts 8">
            <a:extLst>
              <a:ext uri="{FF2B5EF4-FFF2-40B4-BE49-F238E27FC236}">
                <a16:creationId xmlns:a16="http://schemas.microsoft.com/office/drawing/2014/main" id="{3866FC58-6B82-497F-90A5-DBF289150A71}"/>
              </a:ext>
            </a:extLst>
          </p:cNvPr>
          <p:cNvSpPr/>
          <p:nvPr/>
        </p:nvSpPr>
        <p:spPr bwMode="auto">
          <a:xfrm rot="19459105">
            <a:off x="7433813" y="5292683"/>
            <a:ext cx="653015" cy="283498"/>
          </a:xfrm>
          <a:prstGeom prst="rightArrow">
            <a:avLst>
              <a:gd name="adj1" fmla="val 50000"/>
              <a:gd name="adj2" fmla="val 9785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Pfeil nach rechts 8">
            <a:extLst>
              <a:ext uri="{FF2B5EF4-FFF2-40B4-BE49-F238E27FC236}">
                <a16:creationId xmlns:a16="http://schemas.microsoft.com/office/drawing/2014/main" id="{8262B5A3-D922-4E1C-BA33-00FCF9BFBA49}"/>
              </a:ext>
            </a:extLst>
          </p:cNvPr>
          <p:cNvSpPr/>
          <p:nvPr/>
        </p:nvSpPr>
        <p:spPr bwMode="auto">
          <a:xfrm rot="12941698">
            <a:off x="3834739" y="5247040"/>
            <a:ext cx="653015" cy="283498"/>
          </a:xfrm>
          <a:prstGeom prst="rightArrow">
            <a:avLst>
              <a:gd name="adj1" fmla="val 50000"/>
              <a:gd name="adj2" fmla="val 9785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7E074B-A863-D701-37F0-DF7E8180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Einen anderen Datensplit</a:t>
            </a:r>
            <a:b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</a:b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durchführen</a:t>
            </a:r>
          </a:p>
        </p:txBody>
      </p:sp>
    </p:spTree>
    <p:extLst>
      <p:ext uri="{BB962C8B-B14F-4D97-AF65-F5344CB8AC3E}">
        <p14:creationId xmlns:p14="http://schemas.microsoft.com/office/powerpoint/2010/main" val="38442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C643CB3A-72BF-47A6-BC10-EA69C938B4D3}"/>
              </a:ext>
            </a:extLst>
          </p:cNvPr>
          <p:cNvSpPr txBox="1"/>
          <p:nvPr/>
        </p:nvSpPr>
        <p:spPr bwMode="auto">
          <a:xfrm>
            <a:off x="7426575" y="2174781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&gt; 11 g</a:t>
            </a: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292" y="3502996"/>
            <a:ext cx="947970" cy="143153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65296" y="3432975"/>
            <a:ext cx="202907" cy="3064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151309" y="3326163"/>
            <a:ext cx="938186" cy="1430213"/>
          </a:xfrm>
          <a:prstGeom prst="rect">
            <a:avLst/>
          </a:prstGeom>
        </p:spPr>
      </p:pic>
      <p:pic>
        <p:nvPicPr>
          <p:cNvPr id="21" name="Grafik 2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850423" y="3316044"/>
            <a:ext cx="169570" cy="30337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7ED91AB-689C-4DD5-8FD8-D071539A36DD}"/>
              </a:ext>
            </a:extLst>
          </p:cNvPr>
          <p:cNvSpPr/>
          <p:nvPr/>
        </p:nvSpPr>
        <p:spPr bwMode="auto">
          <a:xfrm>
            <a:off x="5523948" y="1077035"/>
            <a:ext cx="1144104" cy="803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/>
              <a:t>Fett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0659F0-D06E-4F56-A4AF-E0AC8BC99D58}"/>
              </a:ext>
            </a:extLst>
          </p:cNvPr>
          <p:cNvCxnSpPr/>
          <p:nvPr/>
        </p:nvCxnSpPr>
        <p:spPr bwMode="auto">
          <a:xfrm>
            <a:off x="6628294" y="1844267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9265B49-754A-4DB1-852A-624BB1C6129E}"/>
              </a:ext>
            </a:extLst>
          </p:cNvPr>
          <p:cNvCxnSpPr/>
          <p:nvPr/>
        </p:nvCxnSpPr>
        <p:spPr bwMode="auto">
          <a:xfrm flipH="1">
            <a:off x="4326834" y="1862636"/>
            <a:ext cx="1197114" cy="1399699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6032537-A954-46DD-A203-DDFEE8453CEA}"/>
              </a:ext>
            </a:extLst>
          </p:cNvPr>
          <p:cNvSpPr txBox="1"/>
          <p:nvPr/>
        </p:nvSpPr>
        <p:spPr bwMode="auto">
          <a:xfrm>
            <a:off x="3853413" y="2174781"/>
            <a:ext cx="1071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≤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11 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508" y="3496330"/>
            <a:ext cx="963727" cy="148453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3110" y="4286068"/>
            <a:ext cx="981518" cy="1476424"/>
          </a:xfrm>
          <a:prstGeom prst="rect">
            <a:avLst/>
          </a:prstGeom>
        </p:spPr>
      </p:pic>
      <p:pic>
        <p:nvPicPr>
          <p:cNvPr id="20" name="Grafik 19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365608" y="4296215"/>
            <a:ext cx="190165" cy="344560"/>
          </a:xfrm>
          <a:prstGeom prst="rect">
            <a:avLst/>
          </a:prstGeom>
        </p:spPr>
      </p:pic>
      <p:pic>
        <p:nvPicPr>
          <p:cNvPr id="33" name="Grafik 3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68787" y="3490383"/>
            <a:ext cx="190165" cy="344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949" y="3949910"/>
            <a:ext cx="927140" cy="1430087"/>
          </a:xfrm>
          <a:prstGeom prst="rect">
            <a:avLst/>
          </a:prstGeom>
        </p:spPr>
      </p:pic>
      <p:pic>
        <p:nvPicPr>
          <p:cNvPr id="34" name="Grafik 33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362571" y="3894503"/>
            <a:ext cx="190165" cy="34456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0456" y="3150592"/>
            <a:ext cx="931796" cy="1428097"/>
          </a:xfrm>
          <a:prstGeom prst="rect">
            <a:avLst/>
          </a:prstGeom>
        </p:spPr>
      </p:pic>
      <p:pic>
        <p:nvPicPr>
          <p:cNvPr id="38" name="Grafik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55" y="3932826"/>
            <a:ext cx="888903" cy="1349463"/>
          </a:xfrm>
          <a:prstGeom prst="rect">
            <a:avLst/>
          </a:prstGeom>
        </p:spPr>
      </p:pic>
      <p:sp>
        <p:nvSpPr>
          <p:cNvPr id="39" name="Foliennummernplatzhalter 7">
            <a:extLst>
              <a:ext uri="{FF2B5EF4-FFF2-40B4-BE49-F238E27FC236}">
                <a16:creationId xmlns:a16="http://schemas.microsoft.com/office/drawing/2014/main" id="{A4C09F92-86C2-4B13-8CD9-9B1BEDBA6ECF}"/>
              </a:ext>
            </a:extLst>
          </p:cNvPr>
          <p:cNvSpPr txBox="1">
            <a:spLocks/>
          </p:cNvSpPr>
          <p:nvPr/>
        </p:nvSpPr>
        <p:spPr bwMode="auto">
          <a:xfrm>
            <a:off x="9818717" y="5359894"/>
            <a:ext cx="156487" cy="136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180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7676174" y="3482855"/>
            <a:ext cx="985354" cy="147181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77548" y="3486147"/>
            <a:ext cx="200334" cy="27211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D26496D-39BE-48EF-8547-7826150E6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97852" y="4598179"/>
            <a:ext cx="179740" cy="25152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387787" y="4413305"/>
            <a:ext cx="993777" cy="1480104"/>
          </a:xfrm>
          <a:prstGeom prst="rect">
            <a:avLst/>
          </a:prstGeom>
        </p:spPr>
      </p:pic>
      <p:pic>
        <p:nvPicPr>
          <p:cNvPr id="44" name="Grafik 4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7860" y="3920472"/>
            <a:ext cx="219278" cy="373388"/>
          </a:xfrm>
          <a:prstGeom prst="rect">
            <a:avLst/>
          </a:prstGeom>
        </p:spPr>
      </p:pic>
      <p:pic>
        <p:nvPicPr>
          <p:cNvPr id="45" name="Grafik 4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2886" y="3116094"/>
            <a:ext cx="219278" cy="37338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4085" y="3602701"/>
            <a:ext cx="949442" cy="145880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8251725" y="4573868"/>
            <a:ext cx="977191" cy="1466284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81898" y="3586208"/>
            <a:ext cx="202907" cy="30646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135908" y="4434834"/>
            <a:ext cx="202907" cy="306465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70190" y="4586143"/>
            <a:ext cx="202907" cy="306465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249A270F-28C4-42BA-A708-BB84A6A60826}"/>
              </a:ext>
            </a:extLst>
          </p:cNvPr>
          <p:cNvSpPr txBox="1"/>
          <p:nvPr/>
        </p:nvSpPr>
        <p:spPr>
          <a:xfrm>
            <a:off x="4344323" y="5496003"/>
            <a:ext cx="3308780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Wenn man erstmal nur an einer Seite weiterarbeiten möchte, kann man die Seite nehmen, auf der noch mehr Lebensmittel falsch klassifiziert sind.</a:t>
            </a:r>
          </a:p>
        </p:txBody>
      </p:sp>
      <p:sp>
        <p:nvSpPr>
          <p:cNvPr id="58" name="Pfeil nach rechts 8">
            <a:extLst>
              <a:ext uri="{FF2B5EF4-FFF2-40B4-BE49-F238E27FC236}">
                <a16:creationId xmlns:a16="http://schemas.microsoft.com/office/drawing/2014/main" id="{3866FC58-6B82-497F-90A5-DBF289150A71}"/>
              </a:ext>
            </a:extLst>
          </p:cNvPr>
          <p:cNvSpPr/>
          <p:nvPr/>
        </p:nvSpPr>
        <p:spPr bwMode="auto">
          <a:xfrm rot="19459105">
            <a:off x="7433813" y="5292683"/>
            <a:ext cx="653015" cy="283498"/>
          </a:xfrm>
          <a:prstGeom prst="rightArrow">
            <a:avLst>
              <a:gd name="adj1" fmla="val 50000"/>
              <a:gd name="adj2" fmla="val 9785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Dokumentation des Entscheidungsbaums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9" y="2219908"/>
            <a:ext cx="8771107" cy="33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87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903589E887D458903F9BDF984FDFB" ma:contentTypeVersion="15" ma:contentTypeDescription="Ein neues Dokument erstellen." ma:contentTypeScope="" ma:versionID="f1859959882e5ccb771f1212df7a1276">
  <xsd:schema xmlns:xsd="http://www.w3.org/2001/XMLSchema" xmlns:xs="http://www.w3.org/2001/XMLSchema" xmlns:p="http://schemas.microsoft.com/office/2006/metadata/properties" xmlns:ns2="fddfe654-29d2-4312-9439-348732246270" xmlns:ns3="3a497b2d-005f-4923-a19b-825eb3a1b666" targetNamespace="http://schemas.microsoft.com/office/2006/metadata/properties" ma:root="true" ma:fieldsID="66d8d1282f4f024e3141c167b8d6b119" ns2:_="" ns3:_="">
    <xsd:import namespace="fddfe654-29d2-4312-9439-348732246270"/>
    <xsd:import namespace="3a497b2d-005f-4923-a19b-825eb3a1b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e654-29d2-4312-9439-348732246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61d15a8-36a8-4bf7-8743-4d138cde6f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97b2d-005f-4923-a19b-825eb3a1b66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a1299b-2e73-4962-80f8-adb9d5167181}" ma:internalName="TaxCatchAll" ma:showField="CatchAllData" ma:web="3a497b2d-005f-4923-a19b-825eb3a1b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dfe654-29d2-4312-9439-348732246270">
      <Terms xmlns="http://schemas.microsoft.com/office/infopath/2007/PartnerControls"/>
    </lcf76f155ced4ddcb4097134ff3c332f>
    <TaxCatchAll xmlns="3a497b2d-005f-4923-a19b-825eb3a1b666" xsi:nil="true"/>
  </documentManagement>
</p:properties>
</file>

<file path=customXml/itemProps1.xml><?xml version="1.0" encoding="utf-8"?>
<ds:datastoreItem xmlns:ds="http://schemas.openxmlformats.org/officeDocument/2006/customXml" ds:itemID="{CABDE0E7-4925-4C85-B1BD-939C7A082CA0}">
  <ds:schemaRefs>
    <ds:schemaRef ds:uri="3a497b2d-005f-4923-a19b-825eb3a1b666"/>
    <ds:schemaRef ds:uri="fddfe654-29d2-4312-9439-3487322462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A40E9D-23CD-4A56-8017-F33F544834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9C495-6909-4EF1-8192-27AD92596F8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a497b2d-005f-4923-a19b-825eb3a1b666"/>
    <ds:schemaRef ds:uri="fddfe654-29d2-4312-9439-3487322462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606</Words>
  <Application>Microsoft Office PowerPoint</Application>
  <PresentationFormat>Breitbild</PresentationFormat>
  <Paragraphs>52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Wingdings 2</vt:lpstr>
      <vt:lpstr>POWERPOINT MASTER UNIVERSITÄT PADERBORN</vt:lpstr>
      <vt:lpstr>PowerPoint-Präsentation</vt:lpstr>
      <vt:lpstr>Einen zweiten Datensplit durchführen</vt:lpstr>
      <vt:lpstr>Einen zweiten Datensplit durchführen</vt:lpstr>
      <vt:lpstr>Einen zweiten Datensplit durchführen</vt:lpstr>
      <vt:lpstr>Einen anderen Datensplit durchführen</vt:lpstr>
      <vt:lpstr>PowerPoint-Präsentation</vt:lpstr>
      <vt:lpstr>Dokumentation des Entscheidungsbaums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Office-Anwender;Birte Heinemann;Daniel Frischemeier</dc:creator>
  <cp:keywords/>
  <dc:description/>
  <cp:lastModifiedBy>Susanne Podworny</cp:lastModifiedBy>
  <cp:revision>3</cp:revision>
  <dcterms:created xsi:type="dcterms:W3CDTF">2017-09-20T06:38:18Z</dcterms:created>
  <dcterms:modified xsi:type="dcterms:W3CDTF">2025-02-11T14:17:17Z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0x01010080A903589E887D458903F9BDF984FDFB</vt:lpwstr>
  </property>
  <property fmtid="{D5CDD505-2E9C-101B-9397-08002B2CF9AE}" pid="3" name="MediaServiceImageTags">
    <vt:lpwstr/>
  </property>
</Properties>
</file>