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9" r:id="rId5"/>
    <p:sldId id="275" r:id="rId6"/>
    <p:sldId id="276" r:id="rId7"/>
    <p:sldId id="277" r:id="rId8"/>
    <p:sldId id="278" r:id="rId9"/>
    <p:sldId id="279" r:id="rId10"/>
    <p:sldId id="274" r:id="rId11"/>
    <p:sldId id="281" r:id="rId12"/>
    <p:sldId id="280" r:id="rId13"/>
    <p:sldId id="282" r:id="rId14"/>
    <p:sldId id="283" r:id="rId15"/>
    <p:sldId id="286" r:id="rId16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13" y="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Podworny" userId="bf42ffeb-27d4-4102-8bdf-d326a9b853a6" providerId="ADAL" clId="{E0E1A1ED-8D19-4699-AD94-19DA0F22D43C}"/>
    <pc:docChg chg="modSld">
      <pc:chgData name="Susanne Podworny" userId="bf42ffeb-27d4-4102-8bdf-d326a9b853a6" providerId="ADAL" clId="{E0E1A1ED-8D19-4699-AD94-19DA0F22D43C}" dt="2025-02-11T14:34:50.364" v="0" actId="20577"/>
      <pc:docMkLst>
        <pc:docMk/>
      </pc:docMkLst>
      <pc:sldChg chg="modSp mod">
        <pc:chgData name="Susanne Podworny" userId="bf42ffeb-27d4-4102-8bdf-d326a9b853a6" providerId="ADAL" clId="{E0E1A1ED-8D19-4699-AD94-19DA0F22D43C}" dt="2025-02-11T14:34:50.364" v="0" actId="20577"/>
        <pc:sldMkLst>
          <pc:docMk/>
          <pc:sldMk cId="1333868502" sldId="286"/>
        </pc:sldMkLst>
        <pc:spChg chg="mod">
          <ac:chgData name="Susanne Podworny" userId="bf42ffeb-27d4-4102-8bdf-d326a9b853a6" providerId="ADAL" clId="{E0E1A1ED-8D19-4699-AD94-19DA0F22D43C}" dt="2025-02-11T14:34:50.364" v="0" actId="20577"/>
          <ac:spMkLst>
            <pc:docMk/>
            <pc:sldMk cId="1333868502" sldId="286"/>
            <ac:spMk id="35" creationId="{B8E7F2CB-FBA5-46CE-A5EA-9DDB330C5E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699A-864A-4E3D-B2F2-65453D402EF0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D76B-7B28-4EEE-A001-BCF156A7E4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9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Anhand</a:t>
            </a:r>
            <a:r>
              <a:rPr lang="en-GB" dirty="0"/>
              <a:t> </a:t>
            </a:r>
            <a:r>
              <a:rPr lang="en-GB" dirty="0" err="1"/>
              <a:t>dieser</a:t>
            </a:r>
            <a:r>
              <a:rPr lang="en-GB" dirty="0"/>
              <a:t> </a:t>
            </a:r>
            <a:r>
              <a:rPr lang="en-GB" dirty="0" err="1"/>
              <a:t>Präsentation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Schülerinnen</a:t>
            </a:r>
            <a:r>
              <a:rPr lang="en-GB" baseline="0" dirty="0"/>
              <a:t> und </a:t>
            </a:r>
            <a:r>
              <a:rPr lang="en-GB" baseline="0" dirty="0" err="1"/>
              <a:t>Schülern</a:t>
            </a:r>
            <a:r>
              <a:rPr lang="en-GB" dirty="0"/>
              <a:t> </a:t>
            </a:r>
            <a:r>
              <a:rPr lang="en-GB" dirty="0" err="1"/>
              <a:t>eingeführt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, </a:t>
            </a:r>
            <a:r>
              <a:rPr lang="en-GB" dirty="0" err="1"/>
              <a:t>wie</a:t>
            </a:r>
            <a:r>
              <a:rPr lang="en-GB" dirty="0"/>
              <a:t> man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datenbasierte</a:t>
            </a:r>
            <a:r>
              <a:rPr lang="en-GB" dirty="0"/>
              <a:t> </a:t>
            </a:r>
            <a:r>
              <a:rPr lang="en-GB" dirty="0" err="1"/>
              <a:t>Entscheidungsregel</a:t>
            </a:r>
            <a:r>
              <a:rPr lang="en-GB" baseline="0" dirty="0"/>
              <a:t> </a:t>
            </a:r>
            <a:r>
              <a:rPr lang="en-GB" baseline="0" dirty="0" err="1"/>
              <a:t>aufstellt</a:t>
            </a:r>
            <a:r>
              <a:rPr lang="en-GB" baseline="0" dirty="0"/>
              <a:t> und</a:t>
            </a:r>
            <a:r>
              <a:rPr lang="en-GB" dirty="0"/>
              <a:t> </a:t>
            </a: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Zielstellung</a:t>
            </a:r>
            <a:r>
              <a:rPr lang="en-GB" dirty="0"/>
              <a:t> </a:t>
            </a:r>
            <a:r>
              <a:rPr lang="en-GB" dirty="0" err="1"/>
              <a:t>dabei</a:t>
            </a:r>
            <a:r>
              <a:rPr lang="en-GB" dirty="0"/>
              <a:t> </a:t>
            </a:r>
            <a:r>
              <a:rPr lang="en-GB" dirty="0" err="1"/>
              <a:t>v</a:t>
            </a:r>
            <a:r>
              <a:rPr lang="en-GB" baseline="0" dirty="0" err="1"/>
              <a:t>erfolgt</a:t>
            </a:r>
            <a:r>
              <a:rPr lang="en-GB" baseline="0" dirty="0"/>
              <a:t> </a:t>
            </a:r>
            <a:r>
              <a:rPr lang="en-GB" baseline="0" dirty="0" err="1"/>
              <a:t>wird</a:t>
            </a:r>
            <a:r>
              <a:rPr lang="en-GB" baseline="0" dirty="0"/>
              <a:t>. Man </a:t>
            </a:r>
            <a:r>
              <a:rPr lang="en-GB" baseline="0" dirty="0" err="1"/>
              <a:t>möchte</a:t>
            </a:r>
            <a:r>
              <a:rPr lang="en-GB" baseline="0" dirty="0"/>
              <a:t> </a:t>
            </a:r>
            <a:r>
              <a:rPr lang="en-GB" baseline="0" dirty="0" err="1"/>
              <a:t>möglichst</a:t>
            </a:r>
            <a:r>
              <a:rPr lang="en-GB" baseline="0" dirty="0"/>
              <a:t> </a:t>
            </a:r>
            <a:r>
              <a:rPr lang="en-GB" baseline="0" dirty="0" err="1"/>
              <a:t>eine</a:t>
            </a:r>
            <a:r>
              <a:rPr lang="en-GB" baseline="0" dirty="0"/>
              <a:t> </a:t>
            </a:r>
            <a:r>
              <a:rPr lang="en-GB" baseline="0" dirty="0" err="1"/>
              <a:t>Entscheidungsregel</a:t>
            </a:r>
            <a:r>
              <a:rPr lang="en-GB" baseline="0" dirty="0"/>
              <a:t> </a:t>
            </a:r>
            <a:r>
              <a:rPr lang="en-GB" baseline="0" dirty="0" err="1"/>
              <a:t>finden</a:t>
            </a:r>
            <a:r>
              <a:rPr lang="en-GB" baseline="0" dirty="0"/>
              <a:t>, die </a:t>
            </a:r>
            <a:r>
              <a:rPr lang="en-GB" baseline="0" dirty="0" err="1"/>
              <a:t>alle</a:t>
            </a:r>
            <a:r>
              <a:rPr lang="en-GB" baseline="0" dirty="0"/>
              <a:t> </a:t>
            </a:r>
            <a:r>
              <a:rPr lang="en-GB" baseline="0" dirty="0" err="1"/>
              <a:t>Datenkarten</a:t>
            </a:r>
            <a:r>
              <a:rPr lang="en-GB" baseline="0" dirty="0"/>
              <a:t> </a:t>
            </a:r>
            <a:r>
              <a:rPr lang="en-GB" baseline="0" dirty="0" err="1"/>
              <a:t>richtig</a:t>
            </a:r>
            <a:r>
              <a:rPr lang="en-GB" baseline="0" dirty="0"/>
              <a:t> </a:t>
            </a:r>
            <a:r>
              <a:rPr lang="en-GB" baseline="0" dirty="0" err="1"/>
              <a:t>klassifiziert</a:t>
            </a:r>
            <a:r>
              <a:rPr lang="en-GB" baseline="0" dirty="0"/>
              <a:t>. Das </a:t>
            </a:r>
            <a:r>
              <a:rPr lang="en-GB" baseline="0" dirty="0" err="1"/>
              <a:t>ist</a:t>
            </a:r>
            <a:r>
              <a:rPr lang="en-GB" baseline="0" dirty="0"/>
              <a:t> die </a:t>
            </a:r>
            <a:r>
              <a:rPr lang="en-GB" baseline="0" dirty="0" err="1"/>
              <a:t>Optimalvorstellung</a:t>
            </a:r>
            <a:r>
              <a:rPr lang="en-GB" baseline="0" dirty="0"/>
              <a:t>, die in der Praxis </a:t>
            </a:r>
            <a:r>
              <a:rPr lang="en-GB" baseline="0" dirty="0" err="1"/>
              <a:t>normalerweise</a:t>
            </a:r>
            <a:r>
              <a:rPr lang="en-GB" baseline="0" dirty="0"/>
              <a:t> </a:t>
            </a:r>
            <a:r>
              <a:rPr lang="en-GB" baseline="0" dirty="0" err="1"/>
              <a:t>nicht</a:t>
            </a:r>
            <a:r>
              <a:rPr lang="en-GB" baseline="0" dirty="0"/>
              <a:t> so </a:t>
            </a:r>
            <a:r>
              <a:rPr lang="en-GB" baseline="0" dirty="0" err="1"/>
              <a:t>einfach</a:t>
            </a:r>
            <a:r>
              <a:rPr lang="en-GB" baseline="0" dirty="0"/>
              <a:t> </a:t>
            </a:r>
            <a:r>
              <a:rPr lang="en-GB" baseline="0" dirty="0" err="1"/>
              <a:t>erreicht</a:t>
            </a:r>
            <a:r>
              <a:rPr lang="en-GB" baseline="0" dirty="0"/>
              <a:t> </a:t>
            </a:r>
            <a:r>
              <a:rPr lang="en-GB" baseline="0" dirty="0" err="1"/>
              <a:t>wird</a:t>
            </a:r>
            <a:r>
              <a:rPr lang="en-GB" baseline="0" dirty="0"/>
              <a:t>, </a:t>
            </a:r>
            <a:r>
              <a:rPr lang="en-GB" baseline="0" dirty="0" err="1"/>
              <a:t>sodass</a:t>
            </a:r>
            <a:r>
              <a:rPr lang="en-GB" baseline="0" dirty="0"/>
              <a:t> man </a:t>
            </a:r>
            <a:r>
              <a:rPr lang="en-GB" baseline="0" dirty="0" err="1"/>
              <a:t>versucht</a:t>
            </a:r>
            <a:r>
              <a:rPr lang="en-GB" baseline="0" dirty="0"/>
              <a:t> </a:t>
            </a:r>
            <a:r>
              <a:rPr lang="en-GB" baseline="0" dirty="0" err="1"/>
              <a:t>mit</a:t>
            </a:r>
            <a:r>
              <a:rPr lang="en-GB" baseline="0" dirty="0"/>
              <a:t> </a:t>
            </a:r>
            <a:r>
              <a:rPr lang="en-GB" baseline="0" dirty="0" err="1"/>
              <a:t>einer</a:t>
            </a:r>
            <a:r>
              <a:rPr lang="en-GB" baseline="0" dirty="0"/>
              <a:t> </a:t>
            </a:r>
            <a:r>
              <a:rPr lang="en-GB" baseline="0" dirty="0" err="1"/>
              <a:t>Entscheidungregel</a:t>
            </a:r>
            <a:r>
              <a:rPr lang="en-GB" baseline="0" dirty="0"/>
              <a:t> </a:t>
            </a:r>
            <a:r>
              <a:rPr lang="en-GB" baseline="0" dirty="0" err="1"/>
              <a:t>möglichst</a:t>
            </a:r>
            <a:r>
              <a:rPr lang="en-GB" baseline="0" dirty="0"/>
              <a:t> </a:t>
            </a:r>
            <a:r>
              <a:rPr lang="en-GB" baseline="0" dirty="0" err="1"/>
              <a:t>wenig</a:t>
            </a:r>
            <a:r>
              <a:rPr lang="en-GB" baseline="0" dirty="0"/>
              <a:t> </a:t>
            </a:r>
            <a:r>
              <a:rPr lang="en-GB" baseline="0" dirty="0" err="1"/>
              <a:t>Karten</a:t>
            </a:r>
            <a:r>
              <a:rPr lang="en-GB" baseline="0" dirty="0"/>
              <a:t> </a:t>
            </a:r>
            <a:r>
              <a:rPr lang="en-GB" baseline="0" dirty="0" err="1"/>
              <a:t>falsch</a:t>
            </a:r>
            <a:r>
              <a:rPr lang="en-GB" baseline="0" dirty="0"/>
              <a:t> </a:t>
            </a:r>
            <a:r>
              <a:rPr lang="en-GB" baseline="0" dirty="0" err="1"/>
              <a:t>zu</a:t>
            </a:r>
            <a:r>
              <a:rPr lang="en-GB" baseline="0" dirty="0"/>
              <a:t> </a:t>
            </a:r>
            <a:r>
              <a:rPr lang="en-GB" baseline="0" dirty="0" err="1"/>
              <a:t>klassifizieren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endParaRPr lang="en-GB" baseline="0" dirty="0"/>
          </a:p>
          <a:p>
            <a:r>
              <a:rPr lang="en-GB" baseline="0" dirty="0" err="1"/>
              <a:t>Achtung</a:t>
            </a:r>
            <a:r>
              <a:rPr lang="en-GB" baseline="0" dirty="0"/>
              <a:t>: </a:t>
            </a:r>
            <a:r>
              <a:rPr lang="en-GB" baseline="0" dirty="0" err="1"/>
              <a:t>Diese</a:t>
            </a:r>
            <a:r>
              <a:rPr lang="en-GB" baseline="0" dirty="0"/>
              <a:t> </a:t>
            </a:r>
            <a:r>
              <a:rPr lang="en-GB" baseline="0" dirty="0" err="1"/>
              <a:t>Präsentation</a:t>
            </a:r>
            <a:r>
              <a:rPr lang="en-GB" baseline="0" dirty="0"/>
              <a:t> </a:t>
            </a:r>
            <a:r>
              <a:rPr lang="en-GB" baseline="0" dirty="0" err="1"/>
              <a:t>ist</a:t>
            </a:r>
            <a:r>
              <a:rPr lang="en-GB" baseline="0" dirty="0"/>
              <a:t> </a:t>
            </a:r>
            <a:r>
              <a:rPr lang="en-GB" baseline="0" dirty="0" err="1"/>
              <a:t>animiert</a:t>
            </a:r>
            <a:r>
              <a:rPr lang="en-GB" baseline="0"/>
              <a:t>!</a:t>
            </a:r>
            <a:endParaRPr lang="en-GB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7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Kleiner</a:t>
            </a:r>
            <a:r>
              <a:rPr lang="en-GB" baseline="0" dirty="0"/>
              <a:t> </a:t>
            </a:r>
            <a:r>
              <a:rPr lang="en-GB" baseline="0" dirty="0" err="1"/>
              <a:t>Ausschnitt</a:t>
            </a:r>
            <a:r>
              <a:rPr lang="en-GB" baseline="0" dirty="0"/>
              <a:t> </a:t>
            </a:r>
            <a:r>
              <a:rPr lang="en-GB" baseline="0" dirty="0" err="1"/>
              <a:t>aus</a:t>
            </a:r>
            <a:r>
              <a:rPr lang="en-GB" baseline="0" dirty="0"/>
              <a:t> </a:t>
            </a:r>
            <a:r>
              <a:rPr lang="en-GB" baseline="0" dirty="0" err="1"/>
              <a:t>dem</a:t>
            </a:r>
            <a:r>
              <a:rPr lang="en-GB" baseline="0" dirty="0"/>
              <a:t> </a:t>
            </a:r>
            <a:r>
              <a:rPr lang="en-GB" baseline="0" dirty="0" err="1"/>
              <a:t>Datensatz</a:t>
            </a:r>
            <a:r>
              <a:rPr lang="en-GB" baseline="0" dirty="0"/>
              <a:t>, um das </a:t>
            </a:r>
            <a:r>
              <a:rPr lang="en-GB" baseline="0" dirty="0" err="1"/>
              <a:t>Konzept</a:t>
            </a:r>
            <a:r>
              <a:rPr lang="en-GB" baseline="0" dirty="0"/>
              <a:t> </a:t>
            </a:r>
            <a:r>
              <a:rPr lang="en-GB" baseline="0" dirty="0" err="1"/>
              <a:t>Datensplit</a:t>
            </a:r>
            <a:r>
              <a:rPr lang="en-GB" baseline="0" dirty="0"/>
              <a:t> </a:t>
            </a:r>
            <a:r>
              <a:rPr lang="en-GB" baseline="0" dirty="0" err="1"/>
              <a:t>zu</a:t>
            </a:r>
            <a:r>
              <a:rPr lang="en-GB" baseline="0" dirty="0"/>
              <a:t> </a:t>
            </a:r>
            <a:r>
              <a:rPr lang="en-GB" baseline="0" dirty="0" err="1"/>
              <a:t>veranschaulichen</a:t>
            </a:r>
            <a:r>
              <a:rPr lang="en-GB" baseline="0" dirty="0"/>
              <a:t> und die </a:t>
            </a:r>
            <a:r>
              <a:rPr lang="en-GB" baseline="0" dirty="0" err="1"/>
              <a:t>Zielstellung</a:t>
            </a:r>
            <a:r>
              <a:rPr lang="en-GB" baseline="0" dirty="0"/>
              <a:t> </a:t>
            </a:r>
            <a:r>
              <a:rPr lang="en-GB" baseline="0" dirty="0" err="1"/>
              <a:t>beim</a:t>
            </a:r>
            <a:r>
              <a:rPr lang="en-GB" baseline="0" dirty="0"/>
              <a:t> </a:t>
            </a:r>
            <a:r>
              <a:rPr lang="en-GB" baseline="0" dirty="0" err="1"/>
              <a:t>Erstellen</a:t>
            </a:r>
            <a:r>
              <a:rPr lang="en-GB" baseline="0" dirty="0"/>
              <a:t> von </a:t>
            </a:r>
            <a:r>
              <a:rPr lang="en-GB" baseline="0" dirty="0" err="1"/>
              <a:t>Entscheidungsregeln</a:t>
            </a:r>
            <a:r>
              <a:rPr lang="en-GB" baseline="0" dirty="0"/>
              <a:t> </a:t>
            </a:r>
            <a:r>
              <a:rPr lang="en-GB" baseline="0" dirty="0" err="1"/>
              <a:t>zu</a:t>
            </a:r>
            <a:r>
              <a:rPr lang="en-GB" baseline="0" dirty="0"/>
              <a:t> </a:t>
            </a:r>
            <a:r>
              <a:rPr lang="en-GB" baseline="0" dirty="0" err="1"/>
              <a:t>verdeutlichen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2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die </a:t>
            </a:r>
            <a:r>
              <a:rPr lang="en-GB" dirty="0" err="1"/>
              <a:t>Vorgehensweise</a:t>
            </a:r>
            <a:r>
              <a:rPr lang="en-GB" dirty="0"/>
              <a:t>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Suchen</a:t>
            </a:r>
            <a:r>
              <a:rPr lang="en-GB" dirty="0"/>
              <a:t> von </a:t>
            </a:r>
            <a:r>
              <a:rPr lang="en-GB" dirty="0" err="1"/>
              <a:t>Datensplits</a:t>
            </a:r>
            <a:r>
              <a:rPr lang="en-GB" dirty="0"/>
              <a:t> </a:t>
            </a:r>
            <a:r>
              <a:rPr lang="en-GB" dirty="0" err="1"/>
              <a:t>veranschaulicht</a:t>
            </a:r>
            <a:r>
              <a:rPr lang="en-GB" dirty="0"/>
              <a:t>: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baseline="0" dirty="0" err="1"/>
              <a:t>Sortieren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Schwellenwert</a:t>
            </a:r>
            <a:r>
              <a:rPr lang="en-GB" baseline="0" dirty="0"/>
              <a:t> </a:t>
            </a:r>
            <a:r>
              <a:rPr lang="en-GB" baseline="0" dirty="0" err="1"/>
              <a:t>suchen</a:t>
            </a:r>
            <a:r>
              <a:rPr lang="en-GB" baseline="0" dirty="0"/>
              <a:t> 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Datensatz</a:t>
            </a:r>
            <a:r>
              <a:rPr lang="en-GB" baseline="0" dirty="0"/>
              <a:t> in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aseline="0" dirty="0" err="1"/>
              <a:t>Teildatensätze</a:t>
            </a:r>
            <a:r>
              <a:rPr lang="en-GB" baseline="0" dirty="0"/>
              <a:t> </a:t>
            </a:r>
            <a:r>
              <a:rPr lang="en-GB" baseline="0" dirty="0" err="1"/>
              <a:t>splitten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Mehrheitsentscheidung</a:t>
            </a:r>
            <a:r>
              <a:rPr lang="en-GB" baseline="0" dirty="0"/>
              <a:t> auf </a:t>
            </a:r>
            <a:r>
              <a:rPr lang="en-GB" baseline="0" dirty="0" err="1"/>
              <a:t>beiden</a:t>
            </a:r>
            <a:r>
              <a:rPr lang="en-GB" baseline="0" dirty="0"/>
              <a:t> Seiten </a:t>
            </a:r>
            <a:r>
              <a:rPr lang="en-GB" baseline="0" dirty="0" err="1"/>
              <a:t>treffen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Anzahl</a:t>
            </a:r>
            <a:r>
              <a:rPr lang="en-GB" baseline="0" dirty="0"/>
              <a:t> der </a:t>
            </a:r>
            <a:r>
              <a:rPr lang="en-GB" baseline="0" dirty="0" err="1"/>
              <a:t>falschen</a:t>
            </a:r>
            <a:r>
              <a:rPr lang="en-GB" baseline="0" dirty="0"/>
              <a:t> </a:t>
            </a:r>
            <a:r>
              <a:rPr lang="en-GB" baseline="0" dirty="0" err="1"/>
              <a:t>Klassifikationen</a:t>
            </a:r>
            <a:r>
              <a:rPr lang="en-GB" baseline="0" dirty="0"/>
              <a:t> </a:t>
            </a:r>
            <a:r>
              <a:rPr lang="en-GB" baseline="0" dirty="0" err="1"/>
              <a:t>auswerten</a:t>
            </a:r>
            <a:r>
              <a:rPr lang="en-GB" baseline="0" dirty="0"/>
              <a:t> (</a:t>
            </a:r>
            <a:r>
              <a:rPr lang="en-GB" baseline="0" dirty="0" err="1"/>
              <a:t>hier</a:t>
            </a:r>
            <a:r>
              <a:rPr lang="en-GB" baseline="0" dirty="0"/>
              <a:t>: 0)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0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die </a:t>
            </a:r>
            <a:r>
              <a:rPr lang="en-GB" dirty="0" err="1"/>
              <a:t>Vorgehensweise</a:t>
            </a:r>
            <a:r>
              <a:rPr lang="en-GB" dirty="0"/>
              <a:t>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Suchen</a:t>
            </a:r>
            <a:r>
              <a:rPr lang="en-GB" dirty="0"/>
              <a:t> von </a:t>
            </a:r>
            <a:r>
              <a:rPr lang="en-GB" dirty="0" err="1"/>
              <a:t>Datensplits</a:t>
            </a:r>
            <a:r>
              <a:rPr lang="en-GB" dirty="0"/>
              <a:t> </a:t>
            </a:r>
            <a:r>
              <a:rPr lang="en-GB" dirty="0" err="1"/>
              <a:t>veranschaulicht</a:t>
            </a:r>
            <a:r>
              <a:rPr lang="en-GB" dirty="0"/>
              <a:t>: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baseline="0" dirty="0" err="1"/>
              <a:t>Sortieren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Schwellenwert</a:t>
            </a:r>
            <a:r>
              <a:rPr lang="en-GB" baseline="0" dirty="0"/>
              <a:t> </a:t>
            </a:r>
            <a:r>
              <a:rPr lang="en-GB" baseline="0" dirty="0" err="1"/>
              <a:t>suchen</a:t>
            </a:r>
            <a:r>
              <a:rPr lang="en-GB" baseline="0" dirty="0"/>
              <a:t> 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Datensatz</a:t>
            </a:r>
            <a:r>
              <a:rPr lang="en-GB" baseline="0" dirty="0"/>
              <a:t> in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aseline="0" dirty="0" err="1"/>
              <a:t>Teildatensätze</a:t>
            </a:r>
            <a:r>
              <a:rPr lang="en-GB" baseline="0" dirty="0"/>
              <a:t> </a:t>
            </a:r>
            <a:r>
              <a:rPr lang="en-GB" baseline="0" dirty="0" err="1"/>
              <a:t>splitten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Mehrheitsentscheidung</a:t>
            </a:r>
            <a:r>
              <a:rPr lang="en-GB" baseline="0" dirty="0"/>
              <a:t> auf </a:t>
            </a:r>
            <a:r>
              <a:rPr lang="en-GB" baseline="0" dirty="0" err="1"/>
              <a:t>beiden</a:t>
            </a:r>
            <a:r>
              <a:rPr lang="en-GB" baseline="0" dirty="0"/>
              <a:t> Seiten </a:t>
            </a:r>
            <a:r>
              <a:rPr lang="en-GB" baseline="0" dirty="0" err="1"/>
              <a:t>treffen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Anzahl</a:t>
            </a:r>
            <a:r>
              <a:rPr lang="en-GB" baseline="0" dirty="0"/>
              <a:t> der </a:t>
            </a:r>
            <a:r>
              <a:rPr lang="en-GB" baseline="0" dirty="0" err="1"/>
              <a:t>falschen</a:t>
            </a:r>
            <a:r>
              <a:rPr lang="en-GB" baseline="0" dirty="0"/>
              <a:t> </a:t>
            </a:r>
            <a:r>
              <a:rPr lang="en-GB" baseline="0" dirty="0" err="1"/>
              <a:t>Klassifikationen</a:t>
            </a:r>
            <a:r>
              <a:rPr lang="en-GB" baseline="0" dirty="0"/>
              <a:t> </a:t>
            </a:r>
            <a:r>
              <a:rPr lang="en-GB" baseline="0" dirty="0" err="1"/>
              <a:t>auswerten</a:t>
            </a:r>
            <a:r>
              <a:rPr lang="en-GB" baseline="0" dirty="0"/>
              <a:t> (</a:t>
            </a:r>
            <a:r>
              <a:rPr lang="en-GB" baseline="0" dirty="0" err="1"/>
              <a:t>hier</a:t>
            </a:r>
            <a:r>
              <a:rPr lang="en-GB" baseline="0" dirty="0"/>
              <a:t>: 0)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0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die </a:t>
            </a:r>
            <a:r>
              <a:rPr lang="en-GB" dirty="0" err="1"/>
              <a:t>Vorgehensweise</a:t>
            </a:r>
            <a:r>
              <a:rPr lang="en-GB" dirty="0"/>
              <a:t>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Suchen</a:t>
            </a:r>
            <a:r>
              <a:rPr lang="en-GB" dirty="0"/>
              <a:t> von </a:t>
            </a:r>
            <a:r>
              <a:rPr lang="en-GB" dirty="0" err="1"/>
              <a:t>Datensplits</a:t>
            </a:r>
            <a:r>
              <a:rPr lang="en-GB" dirty="0"/>
              <a:t> </a:t>
            </a:r>
            <a:r>
              <a:rPr lang="en-GB" dirty="0" err="1"/>
              <a:t>veranschaulicht</a:t>
            </a:r>
            <a:r>
              <a:rPr lang="en-GB" dirty="0"/>
              <a:t>: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baseline="0" dirty="0" err="1"/>
              <a:t>Sortieren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Schwellenwert</a:t>
            </a:r>
            <a:r>
              <a:rPr lang="en-GB" baseline="0" dirty="0"/>
              <a:t> </a:t>
            </a:r>
            <a:r>
              <a:rPr lang="en-GB" baseline="0" dirty="0" err="1"/>
              <a:t>suchen</a:t>
            </a:r>
            <a:r>
              <a:rPr lang="en-GB" baseline="0" dirty="0"/>
              <a:t> 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Datensatz</a:t>
            </a:r>
            <a:r>
              <a:rPr lang="en-GB" baseline="0" dirty="0"/>
              <a:t> in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aseline="0" dirty="0" err="1"/>
              <a:t>Teildatensätze</a:t>
            </a:r>
            <a:r>
              <a:rPr lang="en-GB" baseline="0" dirty="0"/>
              <a:t> </a:t>
            </a:r>
            <a:r>
              <a:rPr lang="en-GB" baseline="0" dirty="0" err="1"/>
              <a:t>splitten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Mehrheitsentscheidung</a:t>
            </a:r>
            <a:r>
              <a:rPr lang="en-GB" baseline="0" dirty="0"/>
              <a:t> auf </a:t>
            </a:r>
            <a:r>
              <a:rPr lang="en-GB" baseline="0" dirty="0" err="1"/>
              <a:t>beiden</a:t>
            </a:r>
            <a:r>
              <a:rPr lang="en-GB" baseline="0" dirty="0"/>
              <a:t> Seiten </a:t>
            </a:r>
            <a:r>
              <a:rPr lang="en-GB" baseline="0" dirty="0" err="1"/>
              <a:t>treffen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Anzahl</a:t>
            </a:r>
            <a:r>
              <a:rPr lang="en-GB" baseline="0" dirty="0"/>
              <a:t> der </a:t>
            </a:r>
            <a:r>
              <a:rPr lang="en-GB" baseline="0" dirty="0" err="1"/>
              <a:t>falschen</a:t>
            </a:r>
            <a:r>
              <a:rPr lang="en-GB" baseline="0" dirty="0"/>
              <a:t> </a:t>
            </a:r>
            <a:r>
              <a:rPr lang="en-GB" baseline="0" dirty="0" err="1"/>
              <a:t>Klassifikationen</a:t>
            </a:r>
            <a:r>
              <a:rPr lang="en-GB" baseline="0" dirty="0"/>
              <a:t> </a:t>
            </a:r>
            <a:r>
              <a:rPr lang="en-GB" baseline="0" dirty="0" err="1"/>
              <a:t>auswerten</a:t>
            </a:r>
            <a:r>
              <a:rPr lang="en-GB" baseline="0" dirty="0"/>
              <a:t> (</a:t>
            </a:r>
            <a:r>
              <a:rPr lang="en-GB" baseline="0" dirty="0" err="1"/>
              <a:t>hier</a:t>
            </a:r>
            <a:r>
              <a:rPr lang="en-GB" baseline="0" dirty="0"/>
              <a:t>: 0)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4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die </a:t>
            </a:r>
            <a:r>
              <a:rPr lang="en-GB" dirty="0" err="1"/>
              <a:t>Vorgehensweise</a:t>
            </a:r>
            <a:r>
              <a:rPr lang="en-GB" dirty="0"/>
              <a:t>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Suchen</a:t>
            </a:r>
            <a:r>
              <a:rPr lang="en-GB" dirty="0"/>
              <a:t> von </a:t>
            </a:r>
            <a:r>
              <a:rPr lang="en-GB" dirty="0" err="1"/>
              <a:t>Datensplits</a:t>
            </a:r>
            <a:r>
              <a:rPr lang="en-GB" dirty="0"/>
              <a:t> </a:t>
            </a:r>
            <a:r>
              <a:rPr lang="en-GB" dirty="0" err="1"/>
              <a:t>veranschaulicht</a:t>
            </a:r>
            <a:r>
              <a:rPr lang="en-GB" dirty="0"/>
              <a:t>: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baseline="0" dirty="0" err="1"/>
              <a:t>Sortieren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Schwellenwert</a:t>
            </a:r>
            <a:r>
              <a:rPr lang="en-GB" baseline="0" dirty="0"/>
              <a:t> </a:t>
            </a:r>
            <a:r>
              <a:rPr lang="en-GB" baseline="0" dirty="0" err="1"/>
              <a:t>suchen</a:t>
            </a:r>
            <a:r>
              <a:rPr lang="en-GB" baseline="0" dirty="0"/>
              <a:t> 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Datensatz</a:t>
            </a:r>
            <a:r>
              <a:rPr lang="en-GB" baseline="0" dirty="0"/>
              <a:t> in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aseline="0" dirty="0" err="1"/>
              <a:t>Teildatensätze</a:t>
            </a:r>
            <a:r>
              <a:rPr lang="en-GB" baseline="0" dirty="0"/>
              <a:t> </a:t>
            </a:r>
            <a:r>
              <a:rPr lang="en-GB" baseline="0" dirty="0" err="1"/>
              <a:t>splitten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Mehrheitsentscheidung</a:t>
            </a:r>
            <a:r>
              <a:rPr lang="en-GB" baseline="0" dirty="0"/>
              <a:t> auf </a:t>
            </a:r>
            <a:r>
              <a:rPr lang="en-GB" baseline="0" dirty="0" err="1"/>
              <a:t>beiden</a:t>
            </a:r>
            <a:r>
              <a:rPr lang="en-GB" baseline="0" dirty="0"/>
              <a:t> Seiten </a:t>
            </a:r>
            <a:r>
              <a:rPr lang="en-GB" baseline="0" dirty="0" err="1"/>
              <a:t>treffen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Anzahl</a:t>
            </a:r>
            <a:r>
              <a:rPr lang="en-GB" baseline="0" dirty="0"/>
              <a:t> der </a:t>
            </a:r>
            <a:r>
              <a:rPr lang="en-GB" baseline="0" dirty="0" err="1"/>
              <a:t>falschen</a:t>
            </a:r>
            <a:r>
              <a:rPr lang="en-GB" baseline="0" dirty="0"/>
              <a:t> </a:t>
            </a:r>
            <a:r>
              <a:rPr lang="en-GB" baseline="0" dirty="0" err="1"/>
              <a:t>Klassifikationen</a:t>
            </a:r>
            <a:r>
              <a:rPr lang="en-GB" baseline="0" dirty="0"/>
              <a:t> </a:t>
            </a:r>
            <a:r>
              <a:rPr lang="en-GB" baseline="0" dirty="0" err="1"/>
              <a:t>auswerten</a:t>
            </a:r>
            <a:r>
              <a:rPr lang="en-GB" baseline="0" dirty="0"/>
              <a:t> (</a:t>
            </a:r>
            <a:r>
              <a:rPr lang="en-GB" baseline="0" dirty="0" err="1"/>
              <a:t>hier</a:t>
            </a:r>
            <a:r>
              <a:rPr lang="en-GB" baseline="0" dirty="0"/>
              <a:t>: 0)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5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die </a:t>
            </a:r>
            <a:r>
              <a:rPr lang="en-GB" dirty="0" err="1"/>
              <a:t>Vorgehensweise</a:t>
            </a:r>
            <a:r>
              <a:rPr lang="en-GB" dirty="0"/>
              <a:t>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Suchen</a:t>
            </a:r>
            <a:r>
              <a:rPr lang="en-GB" dirty="0"/>
              <a:t> von </a:t>
            </a:r>
            <a:r>
              <a:rPr lang="en-GB" dirty="0" err="1"/>
              <a:t>Datensplits</a:t>
            </a:r>
            <a:r>
              <a:rPr lang="en-GB" dirty="0"/>
              <a:t> </a:t>
            </a:r>
            <a:r>
              <a:rPr lang="en-GB" dirty="0" err="1"/>
              <a:t>veranschaulicht</a:t>
            </a:r>
            <a:r>
              <a:rPr lang="en-GB" dirty="0"/>
              <a:t>: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baseline="0" dirty="0" err="1"/>
              <a:t>Sortieren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Schwellenwert</a:t>
            </a:r>
            <a:r>
              <a:rPr lang="en-GB" baseline="0" dirty="0"/>
              <a:t> </a:t>
            </a:r>
            <a:r>
              <a:rPr lang="en-GB" baseline="0" dirty="0" err="1"/>
              <a:t>suchen</a:t>
            </a:r>
            <a:r>
              <a:rPr lang="en-GB" baseline="0" dirty="0"/>
              <a:t> 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Datensatz</a:t>
            </a:r>
            <a:r>
              <a:rPr lang="en-GB" baseline="0" dirty="0"/>
              <a:t> in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aseline="0" dirty="0" err="1"/>
              <a:t>Teildatensätze</a:t>
            </a:r>
            <a:r>
              <a:rPr lang="en-GB" baseline="0" dirty="0"/>
              <a:t> </a:t>
            </a:r>
            <a:r>
              <a:rPr lang="en-GB" baseline="0" dirty="0" err="1"/>
              <a:t>splitten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Mehrheitsentscheidung</a:t>
            </a:r>
            <a:r>
              <a:rPr lang="en-GB" baseline="0" dirty="0"/>
              <a:t> auf </a:t>
            </a:r>
            <a:r>
              <a:rPr lang="en-GB" baseline="0" dirty="0" err="1"/>
              <a:t>beiden</a:t>
            </a:r>
            <a:r>
              <a:rPr lang="en-GB" baseline="0" dirty="0"/>
              <a:t> Seiten </a:t>
            </a:r>
            <a:r>
              <a:rPr lang="en-GB" baseline="0" dirty="0" err="1"/>
              <a:t>treffen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 err="1"/>
              <a:t>Anzahl</a:t>
            </a:r>
            <a:r>
              <a:rPr lang="en-GB" baseline="0" dirty="0"/>
              <a:t> der </a:t>
            </a:r>
            <a:r>
              <a:rPr lang="en-GB" baseline="0" dirty="0" err="1"/>
              <a:t>falschen</a:t>
            </a:r>
            <a:r>
              <a:rPr lang="en-GB" baseline="0" dirty="0"/>
              <a:t> </a:t>
            </a:r>
            <a:r>
              <a:rPr lang="en-GB" baseline="0" dirty="0" err="1"/>
              <a:t>Klassifikationen</a:t>
            </a:r>
            <a:r>
              <a:rPr lang="en-GB" baseline="0" dirty="0"/>
              <a:t> </a:t>
            </a:r>
            <a:r>
              <a:rPr lang="en-GB" baseline="0" dirty="0" err="1"/>
              <a:t>auswerten</a:t>
            </a:r>
            <a:r>
              <a:rPr lang="en-GB" baseline="0" dirty="0"/>
              <a:t> (</a:t>
            </a:r>
            <a:r>
              <a:rPr lang="en-GB" baseline="0" dirty="0" err="1"/>
              <a:t>hier</a:t>
            </a:r>
            <a:r>
              <a:rPr lang="en-GB" baseline="0" dirty="0"/>
              <a:t>: 0)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2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599015" y="476146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3636000"/>
            <a:ext cx="672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6418134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4210798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3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4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6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7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18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19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2" name="Grafik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3" name="Grafik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klein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360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pPr>
              <a:defRPr/>
            </a:pPr>
            <a:r>
              <a:rPr lang="de-DE"/>
              <a:t>Headline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3" y="1860551"/>
            <a:ext cx="10991851" cy="43402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2952000"/>
            <a:ext cx="624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4308582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drei 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6418134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0" y="3708988"/>
            <a:ext cx="4210798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4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1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20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  <p:pic>
        <p:nvPicPr>
          <p:cNvPr id="25" name="Picture 2" descr="https://lh3.googleusercontent.com/G4N8FKjYiADz5DL6jVPI4OIbcBmj5PR-LCjV1nSCms7Z8pvnOEqXI7XT15QbA-uj7OEcX318D0E9nBwmWgMxVzvnYrbHAGGqtmgFzazoqiP2FLOX0ajW9EEL9GoD-HynIsjku10lCP0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3954753" y="653080"/>
            <a:ext cx="1954524" cy="549871"/>
          </a:xfrm>
          <a:prstGeom prst="rect">
            <a:avLst/>
          </a:prstGeom>
          <a:noFill/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2268000"/>
            <a:ext cx="600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br>
              <a:rPr lang="de-DE"/>
            </a:br>
            <a:r>
              <a:rPr lang="de-DE"/>
              <a:t>als Zweizeiler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1" y="5076000"/>
            <a:ext cx="2098041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1" y="4392494"/>
            <a:ext cx="4577887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ganzen vier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1" y="3708988"/>
            <a:ext cx="5533276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Präsentationstitel</a:t>
            </a:r>
            <a:endParaRPr/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23" hasCustomPrompt="1"/>
          </p:nvPr>
        </p:nvSpPr>
        <p:spPr bwMode="auto">
          <a:xfrm>
            <a:off x="0" y="3024000"/>
            <a:ext cx="4210798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5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6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7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8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9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20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21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3" y="2579688"/>
            <a:ext cx="10991851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Headline 1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599016" y="1366839"/>
            <a:ext cx="10991849" cy="60044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2" hasCustomPrompt="1"/>
          </p:nvPr>
        </p:nvSpPr>
        <p:spPr bwMode="auto">
          <a:xfrm>
            <a:off x="599013" y="2124576"/>
            <a:ext cx="10991851" cy="40761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2-spaltig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01133" y="2579688"/>
            <a:ext cx="10991851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99016" y="3043239"/>
            <a:ext cx="10993969" cy="3157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Text/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239935" y="1438275"/>
            <a:ext cx="5350933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7" y="1366838"/>
            <a:ext cx="5257801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01134" y="3043238"/>
            <a:ext cx="525780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20" hasCustomPrompt="1"/>
          </p:nvPr>
        </p:nvSpPr>
        <p:spPr bwMode="auto">
          <a:xfrm>
            <a:off x="6239933" y="5725409"/>
            <a:ext cx="5353051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kurz // 2x Inah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5257803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 kurz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4" y="2579688"/>
            <a:ext cx="5255684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 bwMode="auto">
          <a:xfrm>
            <a:off x="6239934" y="2581847"/>
            <a:ext cx="535093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10" name="Bild // Listenebene verringern"/>
              <p:cNvPicPr>
                <a:picLocks noChangeAspect="1"/>
              </p:cNvPicPr>
              <p:nvPr userDrawn="1"/>
            </p:nvPicPr>
            <p:blipFill>
              <a:blip r:embed="rId1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Bild // Listenebene erhöhen"/>
              <p:cNvPicPr>
                <a:picLocks noChangeAspect="1"/>
              </p:cNvPicPr>
              <p:nvPr userDrawn="1"/>
            </p:nvPicPr>
            <p:blipFill>
              <a:blip r:embed="rId1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sp>
        <p:nvSpPr>
          <p:cNvPr id="13" name="Hintergrundnetz"/>
          <p:cNvSpPr>
            <a:spLocks noChangeAspect="1" noEditPoints="1"/>
          </p:cNvSpPr>
          <p:nvPr userDrawn="1"/>
        </p:nvSpPr>
        <p:spPr bwMode="auto">
          <a:xfrm>
            <a:off x="1388533" y="0"/>
            <a:ext cx="10803467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 extrusionOk="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601133" y="6358068"/>
            <a:ext cx="9072000" cy="28800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b="0" i="0" cap="none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9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 bwMode="auto">
          <a:xfrm>
            <a:off x="599016" y="1366838"/>
            <a:ext cx="10991849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1133" y="2579688"/>
            <a:ext cx="10991851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632984" y="6358067"/>
            <a:ext cx="96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8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161664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pic>
        <p:nvPicPr>
          <p:cNvPr id="21" name="Grafik 20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7820" y="481006"/>
            <a:ext cx="1637453" cy="4292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2425689" y="450000"/>
            <a:ext cx="1637453" cy="4602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marL="0" indent="0" algn="l" defTabSz="685800">
        <a:lnSpc>
          <a:spcPct val="93000"/>
        </a:lnSpc>
        <a:spcBef>
          <a:spcPts val="0"/>
        </a:spcBef>
        <a:buFont typeface="Arial"/>
        <a:buNone/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000" b="1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>
        <a:lnSpc>
          <a:spcPct val="100000"/>
        </a:lnSpc>
        <a:spcBef>
          <a:spcPts val="0"/>
        </a:spcBef>
        <a:buSzPct val="70000"/>
        <a:buFont typeface="Wingdings 2"/>
        <a:buNone/>
        <a:defRPr sz="2000" b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685800">
        <a:lnSpc>
          <a:spcPct val="100000"/>
        </a:lnSpc>
        <a:spcBef>
          <a:spcPts val="0"/>
        </a:spcBef>
        <a:buClr>
          <a:schemeClr val="accent1"/>
        </a:buClr>
        <a:buSzPct val="70000"/>
        <a:buFont typeface="Wingdings 2"/>
        <a:buChar char=""/>
        <a:defRPr sz="2000" b="1">
          <a:solidFill>
            <a:schemeClr val="accent1"/>
          </a:solidFill>
          <a:latin typeface="+mj-lt"/>
          <a:ea typeface="+mn-ea"/>
          <a:cs typeface="+mn-cs"/>
        </a:defRPr>
      </a:lvl3pPr>
      <a:lvl4pPr marL="468000" indent="-234000" algn="l" defTabSz="685800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18800" algn="l" defTabSz="685800">
        <a:lnSpc>
          <a:spcPct val="104000"/>
        </a:lnSpc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74850" y="1534008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400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Datenbasierte Entscheidungsregeln</a:t>
            </a:r>
          </a:p>
          <a:p>
            <a:pPr algn="ctr">
              <a:defRPr/>
            </a:pPr>
            <a:r>
              <a:rPr lang="de-DE" sz="40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</a:p>
          <a:p>
            <a:pPr algn="ctr">
              <a:defRPr/>
            </a:pPr>
            <a:r>
              <a:rPr lang="de-DE" sz="4000" b="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Wie lernt eine künstliche Intelligenz?</a:t>
            </a:r>
            <a:endParaRPr sz="40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7769" y="3970871"/>
            <a:ext cx="1529093" cy="1797102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0057" y="4584625"/>
            <a:ext cx="1802145" cy="17301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581" y="2239739"/>
            <a:ext cx="2102786" cy="31318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968" y="2284611"/>
            <a:ext cx="2067691" cy="310258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052697" y="2197041"/>
            <a:ext cx="511051" cy="7718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84798" y="2264936"/>
            <a:ext cx="511051" cy="771876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 bwMode="auto">
          <a:xfrm>
            <a:off x="9756782" y="3803628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 bwMode="auto">
          <a:xfrm>
            <a:off x="10996444" y="3785963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3929B8-BC87-494B-87A8-7EBCFF687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303" y="2302115"/>
            <a:ext cx="2067691" cy="30780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646" y="2292915"/>
            <a:ext cx="2084962" cy="311428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663618" y="2336953"/>
            <a:ext cx="1967733" cy="29997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732" y="2302115"/>
            <a:ext cx="511051" cy="77187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985057" y="2235930"/>
            <a:ext cx="511323" cy="881591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 bwMode="auto">
          <a:xfrm>
            <a:off x="5929532" y="382355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/>
          <p:cNvSpPr/>
          <p:nvPr/>
        </p:nvSpPr>
        <p:spPr bwMode="auto">
          <a:xfrm>
            <a:off x="7326340" y="3850056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038BD6-EBCC-4E38-A1E8-86DF6BA52F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487" y="2308286"/>
            <a:ext cx="1993437" cy="304037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865438" y="2272486"/>
            <a:ext cx="2058382" cy="309627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299225" y="2229769"/>
            <a:ext cx="511323" cy="881591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05185" y="995086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Der Größe nach sortieren – Merkmal Energie</a:t>
            </a: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31862" y="184016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260 kcal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217653" y="381450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feld 26"/>
          <p:cNvSpPr txBox="1"/>
          <p:nvPr/>
        </p:nvSpPr>
        <p:spPr bwMode="auto">
          <a:xfrm>
            <a:off x="2522176" y="5701133"/>
            <a:ext cx="328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dieser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Seite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hat die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Mehrheit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ein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grünes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Label</a:t>
            </a:r>
            <a:endParaRPr lang="en-GB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 bwMode="auto">
          <a:xfrm>
            <a:off x="6982998" y="5700731"/>
            <a:ext cx="328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dieser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Seite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hat die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Mehrheit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ein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rotes Label</a:t>
            </a:r>
            <a:endParaRPr lang="en-GB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46148" y="2284611"/>
            <a:ext cx="1985919" cy="30520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1981" y="2196517"/>
            <a:ext cx="511323" cy="88159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1648987" y="381450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A309FD5-AA11-4591-8762-D0EAB0F5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85340" y="2245077"/>
            <a:ext cx="511051" cy="77187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E828E0C-45E7-4431-B3E3-350D59CA9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700437" y="2255509"/>
            <a:ext cx="511323" cy="881591"/>
          </a:xfrm>
          <a:prstGeom prst="rect">
            <a:avLst/>
          </a:prstGeom>
        </p:spPr>
      </p:pic>
      <p:sp>
        <p:nvSpPr>
          <p:cNvPr id="35" name="Flussdiagramm: Prozess 34">
            <a:extLst>
              <a:ext uri="{FF2B5EF4-FFF2-40B4-BE49-F238E27FC236}">
                <a16:creationId xmlns:a16="http://schemas.microsoft.com/office/drawing/2014/main" id="{4C8373D1-310E-4425-9C86-4AA22CBB5DB6}"/>
              </a:ext>
            </a:extLst>
          </p:cNvPr>
          <p:cNvSpPr/>
          <p:nvPr/>
        </p:nvSpPr>
        <p:spPr bwMode="auto">
          <a:xfrm>
            <a:off x="6502569" y="2194221"/>
            <a:ext cx="75088" cy="3706192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94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581" y="2239739"/>
            <a:ext cx="2102786" cy="31318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968" y="2284611"/>
            <a:ext cx="2067691" cy="310258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052697" y="2197041"/>
            <a:ext cx="511051" cy="7718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84798" y="2264936"/>
            <a:ext cx="511051" cy="771876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 bwMode="auto">
          <a:xfrm>
            <a:off x="9756782" y="3803628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 bwMode="auto">
          <a:xfrm>
            <a:off x="10996444" y="3785963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3929B8-BC87-494B-87A8-7EBCFF687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303" y="2302115"/>
            <a:ext cx="2067691" cy="30780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646" y="2292915"/>
            <a:ext cx="2084962" cy="311428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663618" y="2336953"/>
            <a:ext cx="1967733" cy="29997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732" y="2302115"/>
            <a:ext cx="511051" cy="77187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985057" y="2235930"/>
            <a:ext cx="511323" cy="881591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 bwMode="auto">
          <a:xfrm>
            <a:off x="5929532" y="382355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/>
          <p:cNvSpPr/>
          <p:nvPr/>
        </p:nvSpPr>
        <p:spPr bwMode="auto">
          <a:xfrm>
            <a:off x="7326340" y="3850056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038BD6-EBCC-4E38-A1E8-86DF6BA52F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487" y="2308286"/>
            <a:ext cx="1993437" cy="304037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865438" y="2272486"/>
            <a:ext cx="2058382" cy="309627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299225" y="2229769"/>
            <a:ext cx="511323" cy="881591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05185" y="995086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Der Größe nach sortieren – Merkmal Energie</a:t>
            </a: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31862" y="184016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260 kcal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217653" y="381450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feld 26"/>
          <p:cNvSpPr txBox="1"/>
          <p:nvPr/>
        </p:nvSpPr>
        <p:spPr bwMode="auto">
          <a:xfrm>
            <a:off x="4170768" y="5900413"/>
            <a:ext cx="545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Wir haben keine einstimmigen Entscheidungen mehr auf beiden Seiten. Daher nehmen wir die Mehrheitsentscheidung, um möglichst wenige falsch zu klassifizieren</a:t>
            </a:r>
            <a:endParaRPr lang="de-DE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46148" y="2284611"/>
            <a:ext cx="1985919" cy="30520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1981" y="2196517"/>
            <a:ext cx="511323" cy="88159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1648987" y="381450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A309FD5-AA11-4591-8762-D0EAB0F5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85340" y="2245077"/>
            <a:ext cx="511051" cy="77187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E828E0C-45E7-4431-B3E3-350D59CA9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700437" y="2255509"/>
            <a:ext cx="511323" cy="881591"/>
          </a:xfrm>
          <a:prstGeom prst="rect">
            <a:avLst/>
          </a:prstGeom>
        </p:spPr>
      </p:pic>
      <p:sp>
        <p:nvSpPr>
          <p:cNvPr id="35" name="Flussdiagramm: Prozess 34">
            <a:extLst>
              <a:ext uri="{FF2B5EF4-FFF2-40B4-BE49-F238E27FC236}">
                <a16:creationId xmlns:a16="http://schemas.microsoft.com/office/drawing/2014/main" id="{4C8373D1-310E-4425-9C86-4AA22CBB5DB6}"/>
              </a:ext>
            </a:extLst>
          </p:cNvPr>
          <p:cNvSpPr/>
          <p:nvPr/>
        </p:nvSpPr>
        <p:spPr bwMode="auto">
          <a:xfrm>
            <a:off x="6502569" y="2194221"/>
            <a:ext cx="75088" cy="3706192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Grafi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51309" y="3189981"/>
            <a:ext cx="938186" cy="143021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75843" y="4107135"/>
            <a:ext cx="971468" cy="14613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903" y="2976618"/>
            <a:ext cx="993777" cy="148010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719" y="4040082"/>
            <a:ext cx="977191" cy="146628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873" y="3172812"/>
            <a:ext cx="985354" cy="14718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059" y="3155511"/>
            <a:ext cx="241523" cy="36478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35174" y="4020408"/>
            <a:ext cx="241523" cy="36478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000889" y="2933921"/>
            <a:ext cx="241523" cy="364789"/>
          </a:xfrm>
          <a:prstGeom prst="rect">
            <a:avLst/>
          </a:prstGeom>
        </p:spPr>
      </p:pic>
      <p:pic>
        <p:nvPicPr>
          <p:cNvPr id="9" name="Grafik 8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C50434FE-7340-4066-91A5-CC4CD6BB0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530510" y="4072774"/>
            <a:ext cx="241651" cy="416640"/>
          </a:xfrm>
          <a:prstGeom prst="rect">
            <a:avLst/>
          </a:prstGeom>
        </p:spPr>
      </p:pic>
      <p:pic>
        <p:nvPicPr>
          <p:cNvPr id="14" name="Grafik 1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63F71FF4-B85C-47A1-9218-55233D8CE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778343" y="3107781"/>
            <a:ext cx="241651" cy="4166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5523948" y="940853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err="1"/>
              <a:t>Energie</a:t>
            </a:r>
            <a:endParaRPr lang="en-GB" sz="2200" b="1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628294" y="1708083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 bwMode="auto">
          <a:xfrm flipH="1">
            <a:off x="4326834" y="1726452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auto">
          <a:xfrm>
            <a:off x="3853413" y="2038599"/>
            <a:ext cx="10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260 kcal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7190041" y="2038599"/>
            <a:ext cx="10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&gt; 260 kcal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362027" y="3420554"/>
            <a:ext cx="926299" cy="1423575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A9852173-16B2-47D6-A303-E7AECDC1C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980179" y="3332951"/>
            <a:ext cx="241651" cy="41664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606CDE5-F8D3-4C34-8C2F-184306054C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9025360" y="3575730"/>
            <a:ext cx="925624" cy="137790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DB884AE-8DFA-4792-B7C7-18BF949556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772161" y="3640441"/>
            <a:ext cx="892383" cy="136105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9043CE4-E600-490B-BFB3-9C2EA95FD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362911" y="3592845"/>
            <a:ext cx="228777" cy="34553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99F1D67-787C-4A6D-A92B-F9429812A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632914" y="3550018"/>
            <a:ext cx="228899" cy="394653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BFAB3FA7-9155-44E3-8BB8-DFCD5CDA3C64}"/>
              </a:ext>
            </a:extLst>
          </p:cNvPr>
          <p:cNvSpPr/>
          <p:nvPr/>
        </p:nvSpPr>
        <p:spPr bwMode="auto">
          <a:xfrm>
            <a:off x="2601587" y="5101957"/>
            <a:ext cx="1616765" cy="97468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Eher</a:t>
            </a:r>
            <a:r>
              <a:rPr lang="en-GB" dirty="0"/>
              <a:t> </a:t>
            </a:r>
            <a:r>
              <a:rPr lang="en-GB" dirty="0" err="1"/>
              <a:t>empfehlenswert</a:t>
            </a:r>
            <a:endParaRPr lang="en-GB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F2E7433-8705-4452-9DC8-632EBEFC2039}"/>
              </a:ext>
            </a:extLst>
          </p:cNvPr>
          <p:cNvSpPr/>
          <p:nvPr/>
        </p:nvSpPr>
        <p:spPr bwMode="auto">
          <a:xfrm>
            <a:off x="7972247" y="5096382"/>
            <a:ext cx="1616765" cy="9746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Eher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empfehlenswert</a:t>
            </a:r>
            <a:endParaRPr lang="en-GB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8E7F2CB-FBA5-46CE-A5EA-9DDB330C5E63}"/>
              </a:ext>
            </a:extLst>
          </p:cNvPr>
          <p:cNvSpPr txBox="1"/>
          <p:nvPr/>
        </p:nvSpPr>
        <p:spPr bwMode="auto">
          <a:xfrm>
            <a:off x="4279968" y="6133146"/>
            <a:ext cx="405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Wir haben </a:t>
            </a:r>
            <a:r>
              <a:rPr lang="de-DE">
                <a:solidFill>
                  <a:schemeClr val="tx2">
                    <a:lumMod val="90000"/>
                    <a:lumOff val="10000"/>
                  </a:schemeClr>
                </a:solidFill>
              </a:rPr>
              <a:t>eine Entscheidungsregel, 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mit der zwei Lebensmittel falsch klassifiziert werden.</a:t>
            </a:r>
            <a:endParaRPr lang="de-DE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6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956" y="1342773"/>
            <a:ext cx="3309688" cy="497851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182" y="1342773"/>
            <a:ext cx="3367557" cy="505304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18877" y="1321257"/>
            <a:ext cx="511051" cy="77187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31905" y="1310243"/>
            <a:ext cx="511323" cy="8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92" y="1409110"/>
            <a:ext cx="2067691" cy="31025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477" y="3587366"/>
            <a:ext cx="2084962" cy="31142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489" y="1159314"/>
            <a:ext cx="1985919" cy="305204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273" y="2161312"/>
            <a:ext cx="2102786" cy="313183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667" y="968394"/>
            <a:ext cx="1967733" cy="299970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129389" y="2118614"/>
            <a:ext cx="511051" cy="7718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897422" y="1389435"/>
            <a:ext cx="511051" cy="7718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0563" y="3596566"/>
            <a:ext cx="511051" cy="77187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707051" y="870671"/>
            <a:ext cx="511323" cy="8815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7478" y="1084424"/>
            <a:ext cx="511323" cy="88159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979598" y="3312061"/>
            <a:ext cx="2058382" cy="309627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418095" y="3276500"/>
            <a:ext cx="511323" cy="8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431" y="2286167"/>
            <a:ext cx="2102786" cy="31318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818" y="2331039"/>
            <a:ext cx="2067691" cy="31025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646" y="2292915"/>
            <a:ext cx="2084962" cy="311428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663618" y="2336953"/>
            <a:ext cx="1967733" cy="299970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167269" y="2270191"/>
            <a:ext cx="2058382" cy="309627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893547" y="2243469"/>
            <a:ext cx="511051" cy="7718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625648" y="2311364"/>
            <a:ext cx="511051" cy="7718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6732" y="2302115"/>
            <a:ext cx="511051" cy="77187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985057" y="2235930"/>
            <a:ext cx="511323" cy="88159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601056" y="2227474"/>
            <a:ext cx="511323" cy="881591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05185" y="995086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Der Größe nach sortieren – Merkmal Energie</a:t>
            </a: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2" name="Flussdiagramm: Prozess 1"/>
          <p:cNvSpPr/>
          <p:nvPr/>
        </p:nvSpPr>
        <p:spPr bwMode="auto">
          <a:xfrm>
            <a:off x="6502569" y="2194221"/>
            <a:ext cx="75088" cy="3706192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6131862" y="184016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260 kcal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4519484" y="3812210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hteck 22"/>
          <p:cNvSpPr/>
          <p:nvPr/>
        </p:nvSpPr>
        <p:spPr bwMode="auto">
          <a:xfrm>
            <a:off x="5929532" y="382355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/>
          <p:cNvSpPr/>
          <p:nvPr/>
        </p:nvSpPr>
        <p:spPr bwMode="auto">
          <a:xfrm>
            <a:off x="7326340" y="3850056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hteck 24"/>
          <p:cNvSpPr/>
          <p:nvPr/>
        </p:nvSpPr>
        <p:spPr bwMode="auto">
          <a:xfrm>
            <a:off x="8597632" y="3850056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 bwMode="auto">
          <a:xfrm>
            <a:off x="9837294" y="3832391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feld 26"/>
          <p:cNvSpPr txBox="1"/>
          <p:nvPr/>
        </p:nvSpPr>
        <p:spPr bwMode="auto">
          <a:xfrm>
            <a:off x="2522176" y="5701133"/>
            <a:ext cx="328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dieser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Seite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haben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alle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Lebens-mittel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beim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Merkmal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Energie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einen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Wert </a:t>
            </a:r>
            <a:r>
              <a:rPr lang="en-GB" b="1" u="sng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kleiner</a:t>
            </a:r>
            <a:r>
              <a:rPr lang="en-GB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oder</a:t>
            </a:r>
            <a:r>
              <a:rPr lang="en-GB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gleich</a:t>
            </a:r>
            <a:r>
              <a:rPr lang="en-GB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260 kcal</a:t>
            </a:r>
          </a:p>
        </p:txBody>
      </p:sp>
      <p:sp>
        <p:nvSpPr>
          <p:cNvPr id="29" name="Textfeld 28"/>
          <p:cNvSpPr txBox="1"/>
          <p:nvPr/>
        </p:nvSpPr>
        <p:spPr bwMode="auto">
          <a:xfrm>
            <a:off x="6982998" y="5700731"/>
            <a:ext cx="328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dieser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Seite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haben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alle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Lebens-mittel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beim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Merkmal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Energie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einen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Wert </a:t>
            </a:r>
            <a:r>
              <a:rPr lang="en-GB" b="1" u="sng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größer</a:t>
            </a:r>
            <a:r>
              <a:rPr lang="en-GB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als</a:t>
            </a:r>
            <a:r>
              <a:rPr lang="en-GB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260 kcal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647979" y="2282316"/>
            <a:ext cx="1985919" cy="30520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3812" y="2194222"/>
            <a:ext cx="511323" cy="88159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2950818" y="3812210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57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9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08290" y="1741836"/>
            <a:ext cx="1967733" cy="299970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25778" y="3511013"/>
            <a:ext cx="2058382" cy="309627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428" y="1700330"/>
            <a:ext cx="2102786" cy="31318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549" y="3572420"/>
            <a:ext cx="2067691" cy="31025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647" y="2292420"/>
            <a:ext cx="2084962" cy="31142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733" y="2301620"/>
            <a:ext cx="511051" cy="7718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441379" y="3552745"/>
            <a:ext cx="511051" cy="77187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894544" y="1657632"/>
            <a:ext cx="511051" cy="771876"/>
          </a:xfrm>
          <a:prstGeom prst="rect">
            <a:avLst/>
          </a:prstGeom>
        </p:spPr>
      </p:pic>
      <p:pic>
        <p:nvPicPr>
          <p:cNvPr id="9" name="Grafik 8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C50434FE-7340-4066-91A5-CC4CD6BB0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270218" y="3462875"/>
            <a:ext cx="511323" cy="881591"/>
          </a:xfrm>
          <a:prstGeom prst="rect">
            <a:avLst/>
          </a:prstGeom>
        </p:spPr>
      </p:pic>
      <p:pic>
        <p:nvPicPr>
          <p:cNvPr id="14" name="Grafik 1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63F71FF4-B85C-47A1-9218-55233D8CE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641734" y="1644113"/>
            <a:ext cx="511323" cy="881591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839922" y="937674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Datensplit – Merkmal Energie</a:t>
            </a: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8" name="Flussdiagramm: Prozess 17"/>
          <p:cNvSpPr/>
          <p:nvPr/>
        </p:nvSpPr>
        <p:spPr bwMode="auto">
          <a:xfrm>
            <a:off x="6104429" y="1726555"/>
            <a:ext cx="90450" cy="5027618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5733722" y="1372504"/>
            <a:ext cx="9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260 kcal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647979" y="2317652"/>
            <a:ext cx="1985919" cy="3052044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A9852173-16B2-47D6-A303-E7AECDC1C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013105" y="2266848"/>
            <a:ext cx="511323" cy="8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5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Grafi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53519" y="4155897"/>
            <a:ext cx="938186" cy="143021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78053" y="5073051"/>
            <a:ext cx="971468" cy="14613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414" y="4116395"/>
            <a:ext cx="993777" cy="148010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230" y="5179859"/>
            <a:ext cx="977191" cy="146628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384" y="4312589"/>
            <a:ext cx="985354" cy="14718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570" y="4295288"/>
            <a:ext cx="241523" cy="36478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917685" y="5160185"/>
            <a:ext cx="241523" cy="36478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183400" y="4073698"/>
            <a:ext cx="241523" cy="364789"/>
          </a:xfrm>
          <a:prstGeom prst="rect">
            <a:avLst/>
          </a:prstGeom>
        </p:spPr>
      </p:pic>
      <p:pic>
        <p:nvPicPr>
          <p:cNvPr id="9" name="Grafik 8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C50434FE-7340-4066-91A5-CC4CD6BB0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532720" y="5038690"/>
            <a:ext cx="241651" cy="416640"/>
          </a:xfrm>
          <a:prstGeom prst="rect">
            <a:avLst/>
          </a:prstGeom>
        </p:spPr>
      </p:pic>
      <p:pic>
        <p:nvPicPr>
          <p:cNvPr id="14" name="Grafik 1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63F71FF4-B85C-47A1-9218-55233D8CE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780553" y="4073697"/>
            <a:ext cx="241651" cy="4166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5526158" y="1906769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err="1"/>
              <a:t>Energie</a:t>
            </a:r>
            <a:endParaRPr lang="en-GB" sz="2200" b="1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630504" y="2673999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 bwMode="auto">
          <a:xfrm flipH="1">
            <a:off x="4329044" y="2692368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auto">
          <a:xfrm>
            <a:off x="3855623" y="3004515"/>
            <a:ext cx="10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260 kcal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7192251" y="3004515"/>
            <a:ext cx="10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&gt; 260 kcal</a:t>
            </a:r>
          </a:p>
        </p:txBody>
      </p:sp>
      <p:sp>
        <p:nvSpPr>
          <p:cNvPr id="29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839922" y="937674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Datensplit – Merkmal Energie</a:t>
            </a: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364237" y="4386470"/>
            <a:ext cx="926299" cy="1423575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A9852173-16B2-47D6-A303-E7AECDC1C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982389" y="4298867"/>
            <a:ext cx="241651" cy="4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35897" y="511363"/>
            <a:ext cx="8243887" cy="561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endParaRPr lang="de-DE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5526158" y="1906769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err="1"/>
              <a:t>Energie</a:t>
            </a:r>
            <a:endParaRPr lang="en-GB" sz="2200" b="1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630504" y="2673999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 bwMode="auto">
          <a:xfrm flipH="1">
            <a:off x="4329044" y="2692368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auto">
          <a:xfrm>
            <a:off x="3855623" y="3004515"/>
            <a:ext cx="10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260 kcal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7192251" y="3004515"/>
            <a:ext cx="10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&gt; 260 kcal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498575" y="4092066"/>
            <a:ext cx="1616765" cy="97468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Eher</a:t>
            </a:r>
            <a:r>
              <a:rPr lang="en-GB" dirty="0"/>
              <a:t> </a:t>
            </a:r>
            <a:r>
              <a:rPr lang="en-GB" dirty="0" err="1"/>
              <a:t>empfehlenswert</a:t>
            </a:r>
            <a:endParaRPr lang="en-GB" dirty="0"/>
          </a:p>
        </p:txBody>
      </p:sp>
      <p:sp>
        <p:nvSpPr>
          <p:cNvPr id="25" name="Rechteck 24"/>
          <p:cNvSpPr/>
          <p:nvPr/>
        </p:nvSpPr>
        <p:spPr bwMode="auto">
          <a:xfrm>
            <a:off x="7123044" y="4092066"/>
            <a:ext cx="1616765" cy="9746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Eher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empfehlenswert</a:t>
            </a:r>
            <a:endParaRPr lang="en-GB" dirty="0"/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1839922" y="986265"/>
            <a:ext cx="8243887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buSzPct val="70000"/>
              <a:buFont typeface="Wingdings 2"/>
              <a:buNone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6858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"/>
              <a:defRPr sz="2000" b="1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468000" indent="-234000" algn="l" defTabSz="6858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 2"/>
              <a:buChar char="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188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" indent="-2520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32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Entscheidungsregel </a:t>
            </a:r>
          </a:p>
          <a:p>
            <a:pPr algn="ctr">
              <a:defRPr/>
            </a:pPr>
            <a:endParaRPr lang="de-DE"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lang="de-DE"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lang="de-DE"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27" name="Inhaltsplatzhalter 2"/>
          <p:cNvSpPr txBox="1">
            <a:spLocks/>
          </p:cNvSpPr>
          <p:nvPr/>
        </p:nvSpPr>
        <p:spPr bwMode="auto">
          <a:xfrm>
            <a:off x="2111592" y="5473397"/>
            <a:ext cx="8243887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buSzPct val="70000"/>
              <a:buFont typeface="Wingdings 2"/>
              <a:buNone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6858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"/>
              <a:defRPr sz="2000" b="1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468000" indent="-234000" algn="l" defTabSz="6858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 2"/>
              <a:buChar char="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188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" indent="-252000" algn="l" defTabSz="6858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Gilt die Regel auch für weitere Lebensmittel? </a:t>
            </a:r>
          </a:p>
          <a:p>
            <a:pPr algn="ctr">
              <a:defRPr/>
            </a:pPr>
            <a:endParaRPr lang="de-DE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r>
              <a:rPr lang="de-DE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Gibt es noch bessere Entscheidungsregeln? </a:t>
            </a:r>
          </a:p>
          <a:p>
            <a:pPr algn="ctr">
              <a:defRPr/>
            </a:pPr>
            <a:endParaRPr lang="de-DE"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lang="de-DE"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lang="de-DE"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6136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431" y="2286167"/>
            <a:ext cx="2102786" cy="31318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818" y="2331039"/>
            <a:ext cx="2067691" cy="31025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646" y="2292915"/>
            <a:ext cx="2084962" cy="311428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663618" y="2336953"/>
            <a:ext cx="1967733" cy="299970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167269" y="2270191"/>
            <a:ext cx="2058382" cy="309627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893547" y="2243469"/>
            <a:ext cx="511051" cy="7718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625648" y="2311364"/>
            <a:ext cx="511051" cy="7718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6732" y="2302115"/>
            <a:ext cx="511051" cy="77187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985057" y="2235930"/>
            <a:ext cx="511323" cy="88159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601056" y="2227474"/>
            <a:ext cx="511323" cy="881591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05185" y="995086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Der Größe nach sortieren – Merkmal Energie</a:t>
            </a: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2" name="Flussdiagramm: Prozess 1"/>
          <p:cNvSpPr/>
          <p:nvPr/>
        </p:nvSpPr>
        <p:spPr bwMode="auto">
          <a:xfrm>
            <a:off x="6502569" y="2194221"/>
            <a:ext cx="75088" cy="3706192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6131862" y="184016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260 kcal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4519484" y="3812210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hteck 22"/>
          <p:cNvSpPr/>
          <p:nvPr/>
        </p:nvSpPr>
        <p:spPr bwMode="auto">
          <a:xfrm>
            <a:off x="5929532" y="382355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/>
          <p:cNvSpPr/>
          <p:nvPr/>
        </p:nvSpPr>
        <p:spPr bwMode="auto">
          <a:xfrm>
            <a:off x="7326340" y="3850056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hteck 24"/>
          <p:cNvSpPr/>
          <p:nvPr/>
        </p:nvSpPr>
        <p:spPr bwMode="auto">
          <a:xfrm>
            <a:off x="8597632" y="3850056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 bwMode="auto">
          <a:xfrm>
            <a:off x="9837294" y="3832391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647979" y="2282316"/>
            <a:ext cx="1985919" cy="30520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3812" y="2194222"/>
            <a:ext cx="511323" cy="88159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2950818" y="3812210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02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581" y="2239739"/>
            <a:ext cx="2102786" cy="31318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968" y="2284611"/>
            <a:ext cx="2067691" cy="310258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052697" y="2197041"/>
            <a:ext cx="511051" cy="7718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84798" y="2264936"/>
            <a:ext cx="511051" cy="771876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 bwMode="auto">
          <a:xfrm>
            <a:off x="9756782" y="3803628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 bwMode="auto">
          <a:xfrm>
            <a:off x="10996444" y="3785963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3929B8-BC87-494B-87A8-7EBCFF687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303" y="2302115"/>
            <a:ext cx="2067691" cy="30780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646" y="2292915"/>
            <a:ext cx="2084962" cy="311428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663618" y="2336953"/>
            <a:ext cx="1967733" cy="29997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732" y="2302115"/>
            <a:ext cx="511051" cy="77187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985057" y="2235930"/>
            <a:ext cx="511323" cy="881591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 bwMode="auto">
          <a:xfrm>
            <a:off x="5929532" y="382355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/>
          <p:cNvSpPr/>
          <p:nvPr/>
        </p:nvSpPr>
        <p:spPr bwMode="auto">
          <a:xfrm>
            <a:off x="7326340" y="3850056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038BD6-EBCC-4E38-A1E8-86DF6BA52F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487" y="2308286"/>
            <a:ext cx="1993437" cy="304037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865438" y="2272486"/>
            <a:ext cx="2058382" cy="309627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299225" y="2229769"/>
            <a:ext cx="511323" cy="881591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05185" y="995086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Der Größe nach sortieren – Merkmal Energie</a:t>
            </a: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31862" y="184016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260 kcal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217653" y="381450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feld 28"/>
          <p:cNvSpPr txBox="1"/>
          <p:nvPr/>
        </p:nvSpPr>
        <p:spPr bwMode="auto">
          <a:xfrm>
            <a:off x="5101991" y="5909613"/>
            <a:ext cx="328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Wir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haben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auf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beiden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Seiten nun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unterschiedliche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Label</a:t>
            </a:r>
            <a:endParaRPr lang="en-GB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46148" y="2284611"/>
            <a:ext cx="1985919" cy="30520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1981" y="2196517"/>
            <a:ext cx="511323" cy="88159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1648987" y="3814505"/>
            <a:ext cx="432905" cy="2076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A309FD5-AA11-4591-8762-D0EAB0F5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85340" y="2245077"/>
            <a:ext cx="511051" cy="77187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E828E0C-45E7-4431-B3E3-350D59CA9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700437" y="2255509"/>
            <a:ext cx="511323" cy="881591"/>
          </a:xfrm>
          <a:prstGeom prst="rect">
            <a:avLst/>
          </a:prstGeom>
        </p:spPr>
      </p:pic>
      <p:sp>
        <p:nvSpPr>
          <p:cNvPr id="35" name="Flussdiagramm: Prozess 34">
            <a:extLst>
              <a:ext uri="{FF2B5EF4-FFF2-40B4-BE49-F238E27FC236}">
                <a16:creationId xmlns:a16="http://schemas.microsoft.com/office/drawing/2014/main" id="{4C8373D1-310E-4425-9C86-4AA22CBB5DB6}"/>
              </a:ext>
            </a:extLst>
          </p:cNvPr>
          <p:cNvSpPr/>
          <p:nvPr/>
        </p:nvSpPr>
        <p:spPr bwMode="auto">
          <a:xfrm>
            <a:off x="6502569" y="2194221"/>
            <a:ext cx="75088" cy="3706192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61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dfe654-29d2-4312-9439-348732246270">
      <Terms xmlns="http://schemas.microsoft.com/office/infopath/2007/PartnerControls"/>
    </lcf76f155ced4ddcb4097134ff3c332f>
    <TaxCatchAll xmlns="3a497b2d-005f-4923-a19b-825eb3a1b66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903589E887D458903F9BDF984FDFB" ma:contentTypeVersion="15" ma:contentTypeDescription="Ein neues Dokument erstellen." ma:contentTypeScope="" ma:versionID="f1859959882e5ccb771f1212df7a1276">
  <xsd:schema xmlns:xsd="http://www.w3.org/2001/XMLSchema" xmlns:xs="http://www.w3.org/2001/XMLSchema" xmlns:p="http://schemas.microsoft.com/office/2006/metadata/properties" xmlns:ns2="fddfe654-29d2-4312-9439-348732246270" xmlns:ns3="3a497b2d-005f-4923-a19b-825eb3a1b666" targetNamespace="http://schemas.microsoft.com/office/2006/metadata/properties" ma:root="true" ma:fieldsID="66d8d1282f4f024e3141c167b8d6b119" ns2:_="" ns3:_="">
    <xsd:import namespace="fddfe654-29d2-4312-9439-348732246270"/>
    <xsd:import namespace="3a497b2d-005f-4923-a19b-825eb3a1b6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e654-29d2-4312-9439-348732246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61d15a8-36a8-4bf7-8743-4d138cde6f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97b2d-005f-4923-a19b-825eb3a1b66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a1299b-2e73-4962-80f8-adb9d5167181}" ma:internalName="TaxCatchAll" ma:showField="CatchAllData" ma:web="3a497b2d-005f-4923-a19b-825eb3a1b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A40E9D-23CD-4A56-8017-F33F544834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99C495-6909-4EF1-8192-27AD92596F89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a497b2d-005f-4923-a19b-825eb3a1b666"/>
    <ds:schemaRef ds:uri="fddfe654-29d2-4312-9439-34873224627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9A1936-AD26-4798-8017-93EAA2E0E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fe654-29d2-4312-9439-348732246270"/>
    <ds:schemaRef ds:uri="3a497b2d-005f-4923-a19b-825eb3a1b6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469</Words>
  <Application>Microsoft Office PowerPoint</Application>
  <PresentationFormat>Breitbild</PresentationFormat>
  <Paragraphs>99</Paragraphs>
  <Slides>12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 2</vt:lpstr>
      <vt:lpstr>POWERPOINT MASTER UNIVERSITÄT PADERBORN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Office-Anwender;Birte Heinemann;Daniel Frischemeier</dc:creator>
  <cp:keywords/>
  <dc:description/>
  <cp:lastModifiedBy>Susanne Podworny</cp:lastModifiedBy>
  <cp:revision>24</cp:revision>
  <dcterms:created xsi:type="dcterms:W3CDTF">2017-09-20T06:38:18Z</dcterms:created>
  <dcterms:modified xsi:type="dcterms:W3CDTF">2025-02-11T14:34:57Z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0x01010080A903589E887D458903F9BDF984FDFB</vt:lpwstr>
  </property>
  <property fmtid="{D5CDD505-2E9C-101B-9397-08002B2CF9AE}" pid="3" name="MediaServiceImageTags">
    <vt:lpwstr/>
  </property>
</Properties>
</file>