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-168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Daten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Analyse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Konklusion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Daten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Analyse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Konklusion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/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/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/>
      <dgm:t>
        <a:bodyPr/>
        <a:lstStyle/>
        <a:p>
          <a:r>
            <a:rPr lang="de-DE" dirty="0"/>
            <a:t>Daten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/>
      <dgm:t>
        <a:bodyPr/>
        <a:lstStyle/>
        <a:p>
          <a:r>
            <a:rPr lang="de-DE" dirty="0"/>
            <a:t>Analyse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/>
      <dgm:t>
        <a:bodyPr/>
        <a:lstStyle/>
        <a:p>
          <a:r>
            <a:rPr lang="de-DE" dirty="0"/>
            <a:t>Konklusion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2048584" y="2119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Problem</a:t>
          </a:r>
        </a:p>
      </dsp:txBody>
      <dsp:txXfrm>
        <a:off x="2084260" y="37795"/>
        <a:ext cx="1053011" cy="659484"/>
      </dsp:txXfrm>
    </dsp:sp>
    <dsp:sp modelId="{7EAF55AF-7898-4517-9FB5-91307E9958A1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173293" y="185810"/>
              </a:moveTo>
              <a:arcTo wR="1460416" hR="1460416" stAng="17953078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437522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Plan</a:t>
          </a:r>
        </a:p>
      </dsp:txBody>
      <dsp:txXfrm>
        <a:off x="3473198" y="1046917"/>
        <a:ext cx="1053011" cy="659484"/>
      </dsp:txXfrm>
    </dsp:sp>
    <dsp:sp modelId="{7175D8EF-5216-46F7-8BE4-F054452AC5FC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917334" y="1561431"/>
              </a:moveTo>
              <a:arcTo wR="1460416" hR="1460416" stAng="21837975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906995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Daten</a:t>
          </a:r>
        </a:p>
      </dsp:txBody>
      <dsp:txXfrm>
        <a:off x="2942671" y="2679712"/>
        <a:ext cx="1053011" cy="659484"/>
      </dsp:txXfrm>
    </dsp:sp>
    <dsp:sp modelId="{657695B3-5358-40A0-8757-7546D779901F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639769" y="2909776"/>
              </a:moveTo>
              <a:arcTo wR="1460416" hR="1460416" stAng="4976742" swAng="84651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173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Analyse</a:t>
          </a:r>
        </a:p>
      </dsp:txBody>
      <dsp:txXfrm>
        <a:off x="1225849" y="2679712"/>
        <a:ext cx="1053011" cy="659484"/>
      </dsp:txXfrm>
    </dsp:sp>
    <dsp:sp modelId="{EE744928-9D6C-40E7-9BA5-ED57CD4BE95E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54986" y="2115143"/>
              </a:moveTo>
              <a:arcTo wR="1460416" hR="1460416" stAng="9201859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659646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Konklusion</a:t>
          </a:r>
        </a:p>
      </dsp:txBody>
      <dsp:txXfrm>
        <a:off x="695322" y="1046917"/>
        <a:ext cx="1053011" cy="659484"/>
      </dsp:txXfrm>
    </dsp:sp>
    <dsp:sp modelId="{D9E9DB94-FDAE-456D-A7D6-BDFF54220084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351236" y="510396"/>
              </a:moveTo>
              <a:arcTo wR="1460416" hR="1460416" stAng="13234816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2048584" y="2119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Problem</a:t>
          </a:r>
        </a:p>
      </dsp:txBody>
      <dsp:txXfrm>
        <a:off x="2084260" y="37795"/>
        <a:ext cx="1053011" cy="659484"/>
      </dsp:txXfrm>
    </dsp:sp>
    <dsp:sp modelId="{7EAF55AF-7898-4517-9FB5-91307E9958A1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173293" y="185810"/>
              </a:moveTo>
              <a:arcTo wR="1460416" hR="1460416" stAng="17953078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437522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Plan</a:t>
          </a:r>
        </a:p>
      </dsp:txBody>
      <dsp:txXfrm>
        <a:off x="3473198" y="1046917"/>
        <a:ext cx="1053011" cy="659484"/>
      </dsp:txXfrm>
    </dsp:sp>
    <dsp:sp modelId="{7175D8EF-5216-46F7-8BE4-F054452AC5FC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917334" y="1561431"/>
              </a:moveTo>
              <a:arcTo wR="1460416" hR="1460416" stAng="21837975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906995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Daten</a:t>
          </a:r>
        </a:p>
      </dsp:txBody>
      <dsp:txXfrm>
        <a:off x="2942671" y="2679712"/>
        <a:ext cx="1053011" cy="659484"/>
      </dsp:txXfrm>
    </dsp:sp>
    <dsp:sp modelId="{657695B3-5358-40A0-8757-7546D779901F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639769" y="2909776"/>
              </a:moveTo>
              <a:arcTo wR="1460416" hR="1460416" stAng="4976742" swAng="84651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173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Analyse</a:t>
          </a:r>
        </a:p>
      </dsp:txBody>
      <dsp:txXfrm>
        <a:off x="1225849" y="2679712"/>
        <a:ext cx="1053011" cy="659484"/>
      </dsp:txXfrm>
    </dsp:sp>
    <dsp:sp modelId="{EE744928-9D6C-40E7-9BA5-ED57CD4BE95E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54986" y="2115143"/>
              </a:moveTo>
              <a:arcTo wR="1460416" hR="1460416" stAng="9201859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659646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Konklusion</a:t>
          </a:r>
        </a:p>
      </dsp:txBody>
      <dsp:txXfrm>
        <a:off x="695322" y="1046917"/>
        <a:ext cx="1053011" cy="659484"/>
      </dsp:txXfrm>
    </dsp:sp>
    <dsp:sp modelId="{D9E9DB94-FDAE-456D-A7D6-BDFF54220084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351236" y="510396"/>
              </a:moveTo>
              <a:arcTo wR="1460416" hR="1460416" stAng="13234816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1953810" y="13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Problem</a:t>
          </a:r>
        </a:p>
      </dsp:txBody>
      <dsp:txXfrm>
        <a:off x="1985511" y="33049"/>
        <a:ext cx="935665" cy="585991"/>
      </dsp:txXfrm>
    </dsp:sp>
    <dsp:sp modelId="{7EAF55AF-7898-4517-9FB5-91307E9958A1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931344" y="165102"/>
              </a:moveTo>
              <a:arcTo wR="1297861" hR="1297861" stAng="17952937" swAng="121233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188150" y="8981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Plan</a:t>
          </a:r>
        </a:p>
      </dsp:txBody>
      <dsp:txXfrm>
        <a:off x="3219851" y="929849"/>
        <a:ext cx="935665" cy="585991"/>
      </dsp:txXfrm>
    </dsp:sp>
    <dsp:sp modelId="{7175D8EF-5216-46F7-8BE4-F054452AC5FC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2592616" y="1387605"/>
              </a:moveTo>
              <a:arcTo wR="1297861" hR="1297861" stAng="21837902" swAng="13603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716674" y="2349202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Daten</a:t>
          </a:r>
        </a:p>
      </dsp:txBody>
      <dsp:txXfrm>
        <a:off x="2748375" y="2380903"/>
        <a:ext cx="935665" cy="585991"/>
      </dsp:txXfrm>
    </dsp:sp>
    <dsp:sp modelId="{657695B3-5358-40A0-8757-7546D779901F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457297" y="2585893"/>
              </a:moveTo>
              <a:arcTo wR="1297861" hR="1297861" stAng="4976621" swAng="84675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947" y="2349202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Analyse</a:t>
          </a:r>
        </a:p>
      </dsp:txBody>
      <dsp:txXfrm>
        <a:off x="1222648" y="2380903"/>
        <a:ext cx="935665" cy="585991"/>
      </dsp:txXfrm>
    </dsp:sp>
    <dsp:sp modelId="{EE744928-9D6C-40E7-9BA5-ED57CD4BE95E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37752" y="1879747"/>
              </a:moveTo>
              <a:arcTo wR="1297861" hR="1297861" stAng="9201760" swAng="13603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719471" y="8981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Konklusion</a:t>
          </a:r>
        </a:p>
      </dsp:txBody>
      <dsp:txXfrm>
        <a:off x="751172" y="929849"/>
        <a:ext cx="935665" cy="585991"/>
      </dsp:txXfrm>
    </dsp:sp>
    <dsp:sp modelId="{D9E9DB94-FDAE-456D-A7D6-BDFF54220084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312121" y="453609"/>
              </a:moveTo>
              <a:arcTo wR="1297861" hR="1297861" stAng="13234733" swAng="121233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Referent*in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14D5E30-F2E2-4CF5-90C0-2E831C62B4D0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Reflexion</a:t>
            </a: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Explorieren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multivariater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mit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CODAP (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Projekt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YOU-PB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)</a:t>
            </a: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9" name="Foliennummernplatzhalter 7">
            <a:extLst>
              <a:ext uri="{FF2B5EF4-FFF2-40B4-BE49-F238E27FC236}">
                <a16:creationId xmlns:a16="http://schemas.microsoft.com/office/drawing/2014/main" id="{4192A28B-766D-4871-AAFF-129B772C4330}"/>
              </a:ext>
            </a:extLst>
          </p:cNvPr>
          <p:cNvSpPr txBox="1">
            <a:spLocks/>
          </p:cNvSpPr>
          <p:nvPr/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87938AB4-30ED-E477-5607-1CEF901797AA}" type="slidenum">
              <a:rPr lang="de-DE" smtClean="0"/>
              <a:pPr>
                <a:defRPr/>
              </a:pPr>
              <a:t>1</a:t>
            </a:fld>
            <a:endParaRPr lang="de-DE" sz="180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C022456-2DA6-4128-9DD5-E5201301D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4576893"/>
            <a:ext cx="1181099" cy="1781174"/>
          </a:xfrm>
          <a:prstGeom prst="rect">
            <a:avLst/>
          </a:prstGeom>
        </p:spPr>
      </p:pic>
      <p:pic>
        <p:nvPicPr>
          <p:cNvPr id="11" name="Grafik 10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D0C5A331-AF73-4A80-9CE3-41429638997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2177901" cy="1547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69715C0-0BDA-4D6F-8697-41BB130C11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Mögliche Diskussionspunkte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984B366-6C58-4431-8C87-96696C3DBBEC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Was haben wir gemacht? Wie sind wir vorgegangen? (PPDAC)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Aufgreifen der Plakate aus Stunde 2 mit den Erwartungshaltungen: Inwiefern wurden die Erwartungen erfüllt und die Fragen beantwortet?</a:t>
            </a:r>
            <a:endParaRPr lang="de-DE" sz="24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Wenn die Online-Plattform keine Umfragedaten hat, über welche Daten könnte sie trotzdem verfügen?</a:t>
            </a:r>
            <a:endParaRPr lang="de-DE" sz="24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Der Einsatz der Methode birgt auch Risiken hinsichtlich des Datenschutzes (Stichpunkte: </a:t>
            </a:r>
            <a:r>
              <a:rPr lang="de-DE" sz="2400" b="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Deanonymisierung</a:t>
            </a: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Bias (Auswahl der Teilnehmer), potenzielle andere Nutzende des Datensatzes (z. B. Arbeitgeber, Werbeanbieter von Alkohol, Kriegsspielen)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61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2A8F1554-53D3-4803-B420-CAFF90978C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Was haben wir gemacht?</a:t>
            </a:r>
            <a:br>
              <a:rPr lang="de-DE" dirty="0">
                <a:solidFill>
                  <a:schemeClr val="accent6"/>
                </a:solidFill>
              </a:rPr>
            </a:br>
            <a:r>
              <a:rPr lang="de-DE" dirty="0">
                <a:solidFill>
                  <a:schemeClr val="accent6"/>
                </a:solidFill>
              </a:rPr>
              <a:t>Detektivarbeit!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BC44115-0FC8-41A3-86BF-A3535F4977B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Nach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Spuren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und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Mustern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in den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such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Verschiedene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Variablen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ausprobier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und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versuch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Zusammenhänge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zu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finden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Schlüsse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aus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den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gezogen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b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Einsichten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formulier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neue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Informationen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gew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o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nnen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…</a:t>
            </a: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327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53486B9-7D12-41B1-9F48-6E87318B660B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DB95621F-3C05-440A-BF34-2B6603B71289}"/>
              </a:ext>
            </a:extLst>
          </p:cNvPr>
          <p:cNvSpPr txBox="1">
            <a:spLocks/>
          </p:cNvSpPr>
          <p:nvPr/>
        </p:nvSpPr>
        <p:spPr bwMode="auto">
          <a:xfrm>
            <a:off x="450850" y="1130820"/>
            <a:ext cx="8243886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93000"/>
              </a:lnSpc>
              <a:spcBef>
                <a:spcPts val="0"/>
              </a:spcBef>
              <a:buFont typeface="Arial"/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Ein Kreislauf der Datenanalyse: PPDAC</a:t>
            </a: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2F40E046-FD3B-4AE4-A712-A278B0EE62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8199805"/>
              </p:ext>
            </p:extLst>
          </p:nvPr>
        </p:nvGraphicFramePr>
        <p:xfrm>
          <a:off x="1961233" y="2346904"/>
          <a:ext cx="5221532" cy="3425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274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9CBECF2-0180-489F-88FE-7A29BF7EBB2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Ein Kreislauf der Datenanalyse: PPDAC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DDD074B-3ECD-45E2-8D8D-5D3276A9C15E}"/>
              </a:ext>
            </a:extLst>
          </p:cNvPr>
          <p:cNvSpPr>
            <a:spLocks noGrp="1"/>
          </p:cNvSpPr>
          <p:nvPr/>
        </p:nvSpPr>
        <p:spPr bwMode="auto">
          <a:xfrm>
            <a:off x="251520" y="1918451"/>
            <a:ext cx="8242298" cy="4672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 dirty="0"/>
          </a:p>
          <a:p>
            <a:pPr marL="457200" lvl="4" indent="0">
              <a:buNone/>
              <a:defRPr/>
            </a:pPr>
            <a:endParaRPr lang="de-DE" sz="6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95809EF-EE83-4DAD-A8A6-A031602A6BF1}"/>
              </a:ext>
            </a:extLst>
          </p:cNvPr>
          <p:cNvSpPr/>
          <p:nvPr/>
        </p:nvSpPr>
        <p:spPr bwMode="auto">
          <a:xfrm>
            <a:off x="251520" y="1918451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9" name="Textfeld 28">
            <a:extLst>
              <a:ext uri="{FF2B5EF4-FFF2-40B4-BE49-F238E27FC236}">
                <a16:creationId xmlns:a16="http://schemas.microsoft.com/office/drawing/2014/main" id="{0F4E554A-9E58-433B-A62F-846ED683A9BB}"/>
              </a:ext>
            </a:extLst>
          </p:cNvPr>
          <p:cNvSpPr/>
          <p:nvPr/>
        </p:nvSpPr>
        <p:spPr bwMode="auto">
          <a:xfrm>
            <a:off x="3348731" y="2024320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Generieren von statistischen Fragestellungen rund um den YOU-PB-Datensatz</a:t>
            </a:r>
            <a:endParaRPr dirty="0"/>
          </a:p>
        </p:txBody>
      </p:sp>
      <p:sp>
        <p:nvSpPr>
          <p:cNvPr id="10" name="Textfeld 29">
            <a:extLst>
              <a:ext uri="{FF2B5EF4-FFF2-40B4-BE49-F238E27FC236}">
                <a16:creationId xmlns:a16="http://schemas.microsoft.com/office/drawing/2014/main" id="{CFA1C40A-F85A-4AA8-9B30-C363C2B1BA59}"/>
              </a:ext>
            </a:extLst>
          </p:cNvPr>
          <p:cNvSpPr/>
          <p:nvPr/>
        </p:nvSpPr>
        <p:spPr bwMode="auto">
          <a:xfrm>
            <a:off x="6321876" y="3793011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Erhebung der YOU-PB-Daten im Rahmen einer Online-Umfrage (bereits durchgeführt)</a:t>
            </a:r>
            <a:endParaRPr dirty="0"/>
          </a:p>
        </p:txBody>
      </p:sp>
      <p:sp>
        <p:nvSpPr>
          <p:cNvPr id="11" name="Textfeld 30">
            <a:extLst>
              <a:ext uri="{FF2B5EF4-FFF2-40B4-BE49-F238E27FC236}">
                <a16:creationId xmlns:a16="http://schemas.microsoft.com/office/drawing/2014/main" id="{9889F7A4-2860-4DDB-BC36-5889043A6CF4}"/>
              </a:ext>
            </a:extLst>
          </p:cNvPr>
          <p:cNvSpPr/>
          <p:nvPr/>
        </p:nvSpPr>
        <p:spPr bwMode="auto">
          <a:xfrm>
            <a:off x="5727533" y="5309926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Import der YOUIM-PB-Daten in CODAP, Bereinigung der Daten (bereits geschehen)</a:t>
            </a:r>
            <a:endParaRPr dirty="0"/>
          </a:p>
        </p:txBody>
      </p:sp>
      <p:sp>
        <p:nvSpPr>
          <p:cNvPr id="14" name="Textfeld 31">
            <a:extLst>
              <a:ext uri="{FF2B5EF4-FFF2-40B4-BE49-F238E27FC236}">
                <a16:creationId xmlns:a16="http://schemas.microsoft.com/office/drawing/2014/main" id="{BDEE2946-DCF2-458B-8F1F-2379E6AA92E0}"/>
              </a:ext>
            </a:extLst>
          </p:cNvPr>
          <p:cNvSpPr/>
          <p:nvPr/>
        </p:nvSpPr>
        <p:spPr bwMode="auto">
          <a:xfrm>
            <a:off x="1049616" y="5343710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Datenanalyse mit CODAP,  Exploration der Fragestellung</a:t>
            </a:r>
            <a:endParaRPr dirty="0"/>
          </a:p>
          <a:p>
            <a:pPr algn="ctr">
              <a:defRPr/>
            </a:pPr>
            <a:r>
              <a:rPr lang="de-DE" sz="1200" dirty="0"/>
              <a:t>Erstellen von aussagekräftigen Graphiken</a:t>
            </a:r>
            <a:endParaRPr dirty="0"/>
          </a:p>
        </p:txBody>
      </p:sp>
      <p:sp>
        <p:nvSpPr>
          <p:cNvPr id="16" name="Textfeld 32">
            <a:extLst>
              <a:ext uri="{FF2B5EF4-FFF2-40B4-BE49-F238E27FC236}">
                <a16:creationId xmlns:a16="http://schemas.microsoft.com/office/drawing/2014/main" id="{0CA7460F-8191-4E7B-A4F6-585BEC9B3EA0}"/>
              </a:ext>
            </a:extLst>
          </p:cNvPr>
          <p:cNvSpPr/>
          <p:nvPr/>
        </p:nvSpPr>
        <p:spPr bwMode="auto">
          <a:xfrm>
            <a:off x="-104924" y="3796349"/>
            <a:ext cx="2618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Interpretationen und Schlussfolgerungen</a:t>
            </a:r>
          </a:p>
          <a:p>
            <a:pPr algn="ctr">
              <a:defRPr/>
            </a:pPr>
            <a:r>
              <a:rPr lang="de-DE" sz="1200" dirty="0"/>
              <a:t>Erstellen von PowerPoint Präsentationen</a:t>
            </a:r>
            <a:endParaRPr dirty="0"/>
          </a:p>
        </p:txBody>
      </p:sp>
      <p:graphicFrame>
        <p:nvGraphicFramePr>
          <p:cNvPr id="17" name="Diagramm 16">
            <a:extLst>
              <a:ext uri="{FF2B5EF4-FFF2-40B4-BE49-F238E27FC236}">
                <a16:creationId xmlns:a16="http://schemas.microsoft.com/office/drawing/2014/main" id="{7F3E532D-119E-4E16-A1ED-D0235A74A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692892"/>
              </p:ext>
            </p:extLst>
          </p:nvPr>
        </p:nvGraphicFramePr>
        <p:xfrm>
          <a:off x="1801746" y="2670651"/>
          <a:ext cx="5221532" cy="3425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807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989DB3F-3224-4949-8F80-81B6FF6F4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640058" y="4827010"/>
            <a:ext cx="2081640" cy="11207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C8423BE-CB14-43A4-AB5A-298DBBB78D8D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0DA32E6D-DAEF-48EA-9D46-B2960069B7C8}"/>
              </a:ext>
            </a:extLst>
          </p:cNvPr>
          <p:cNvSpPr txBox="1">
            <a:spLocks/>
          </p:cNvSpPr>
          <p:nvPr/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C0BC624C-2554-4659-A1D8-66347873820C}" type="slidenum">
              <a:rPr lang="de-DE" smtClean="0"/>
              <a:pPr>
                <a:defRPr/>
              </a:pPr>
              <a:t>6</a:t>
            </a:fld>
            <a:endParaRPr lang="de-DE" sz="1800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8CF68443-AC1E-4B2C-8A9A-FF9B4950CF0F}"/>
              </a:ext>
            </a:extLst>
          </p:cNvPr>
          <p:cNvGraphicFramePr/>
          <p:nvPr/>
        </p:nvGraphicFramePr>
        <p:xfrm>
          <a:off x="2117859" y="2682111"/>
          <a:ext cx="4906689" cy="3043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feld 28">
            <a:extLst>
              <a:ext uri="{FF2B5EF4-FFF2-40B4-BE49-F238E27FC236}">
                <a16:creationId xmlns:a16="http://schemas.microsoft.com/office/drawing/2014/main" id="{328A9FBC-CC16-4D19-8CCE-BBC8DB00E95D}"/>
              </a:ext>
            </a:extLst>
          </p:cNvPr>
          <p:cNvSpPr/>
          <p:nvPr/>
        </p:nvSpPr>
        <p:spPr bwMode="auto">
          <a:xfrm>
            <a:off x="5140090" y="201571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Generieren von statistischen Fragestellungen rund um den YOU-PB-Datensatz</a:t>
            </a:r>
            <a:endParaRPr dirty="0"/>
          </a:p>
        </p:txBody>
      </p:sp>
      <p:sp>
        <p:nvSpPr>
          <p:cNvPr id="11" name="Textfeld 29">
            <a:extLst>
              <a:ext uri="{FF2B5EF4-FFF2-40B4-BE49-F238E27FC236}">
                <a16:creationId xmlns:a16="http://schemas.microsoft.com/office/drawing/2014/main" id="{040E9DE0-F03C-4B47-B26D-32206F08A290}"/>
              </a:ext>
            </a:extLst>
          </p:cNvPr>
          <p:cNvSpPr/>
          <p:nvPr/>
        </p:nvSpPr>
        <p:spPr bwMode="auto">
          <a:xfrm>
            <a:off x="6213369" y="4292751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Erhebung der YOU-PB-Daten im Rahmen einer Online-Umfrage (bereits durchgeführt)</a:t>
            </a:r>
            <a:endParaRPr dirty="0"/>
          </a:p>
        </p:txBody>
      </p:sp>
      <p:sp>
        <p:nvSpPr>
          <p:cNvPr id="14" name="Textfeld 30">
            <a:extLst>
              <a:ext uri="{FF2B5EF4-FFF2-40B4-BE49-F238E27FC236}">
                <a16:creationId xmlns:a16="http://schemas.microsoft.com/office/drawing/2014/main" id="{FC2EE6F6-9F79-4B4D-B97B-BFDC5BAA8CE6}"/>
              </a:ext>
            </a:extLst>
          </p:cNvPr>
          <p:cNvSpPr/>
          <p:nvPr/>
        </p:nvSpPr>
        <p:spPr bwMode="auto">
          <a:xfrm>
            <a:off x="5027944" y="5682286"/>
            <a:ext cx="176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Import der YOU-PB-Daten in CODAP, Bereinigung der Daten (bereits geschehen)</a:t>
            </a:r>
            <a:endParaRPr dirty="0"/>
          </a:p>
        </p:txBody>
      </p:sp>
      <p:sp>
        <p:nvSpPr>
          <p:cNvPr id="15" name="Textfeld 31">
            <a:extLst>
              <a:ext uri="{FF2B5EF4-FFF2-40B4-BE49-F238E27FC236}">
                <a16:creationId xmlns:a16="http://schemas.microsoft.com/office/drawing/2014/main" id="{DE15E35A-EACC-400C-AA1B-A9A0CE6308C7}"/>
              </a:ext>
            </a:extLst>
          </p:cNvPr>
          <p:cNvSpPr/>
          <p:nvPr/>
        </p:nvSpPr>
        <p:spPr bwMode="auto">
          <a:xfrm>
            <a:off x="1102391" y="4495257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Datenanalyse mit CODAP,  Exploration der Fragestellung</a:t>
            </a:r>
            <a:endParaRPr dirty="0"/>
          </a:p>
          <a:p>
            <a:pPr algn="ctr">
              <a:defRPr/>
            </a:pPr>
            <a:r>
              <a:rPr lang="de-DE" sz="1200" dirty="0"/>
              <a:t>Erstellen von aussagekräftigen Graphiken</a:t>
            </a:r>
            <a:endParaRPr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94BC1557-B397-45D3-BEBE-9989FC24676C}"/>
              </a:ext>
            </a:extLst>
          </p:cNvPr>
          <p:cNvSpPr/>
          <p:nvPr/>
        </p:nvSpPr>
        <p:spPr bwMode="auto">
          <a:xfrm>
            <a:off x="520132" y="5610782"/>
            <a:ext cx="2237162" cy="104145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Statistische Auswertungsmethoden: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Diagramme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Prozente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 Verteilungsvergleiche</a:t>
            </a:r>
            <a:endParaRPr lang="en-GB" sz="1200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4B597F54-6611-4D87-8361-29DCD4163077}"/>
              </a:ext>
            </a:extLst>
          </p:cNvPr>
          <p:cNvSpPr/>
          <p:nvPr/>
        </p:nvSpPr>
        <p:spPr bwMode="auto">
          <a:xfrm>
            <a:off x="3808750" y="6115438"/>
            <a:ext cx="1557266" cy="64633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Datenanalyse mit CODAP</a:t>
            </a:r>
            <a:endParaRPr lang="de-DE" sz="1200" dirty="0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0DC68687-7CDD-42A5-8E52-35D3CD076490}"/>
              </a:ext>
            </a:extLst>
          </p:cNvPr>
          <p:cNvSpPr/>
          <p:nvPr/>
        </p:nvSpPr>
        <p:spPr bwMode="auto">
          <a:xfrm>
            <a:off x="6643682" y="2783814"/>
            <a:ext cx="2047875" cy="98591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Generierung von statistischen Fragestellungen</a:t>
            </a:r>
            <a:endParaRPr lang="de-DE" sz="1200"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Was sind gute stat. Fragestellungen?</a:t>
            </a:r>
            <a:endParaRPr lang="de-DE" sz="1200" dirty="0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D8435BE-C8B7-4FFE-B944-80A2E3CC79DC}"/>
              </a:ext>
            </a:extLst>
          </p:cNvPr>
          <p:cNvSpPr/>
          <p:nvPr/>
        </p:nvSpPr>
        <p:spPr bwMode="auto">
          <a:xfrm>
            <a:off x="3338725" y="1800978"/>
            <a:ext cx="1453385" cy="68354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dirty="0" err="1">
                <a:solidFill>
                  <a:schemeClr val="bg1"/>
                </a:solidFill>
              </a:rPr>
              <a:t>Reflextion</a:t>
            </a:r>
            <a:r>
              <a:rPr lang="de-DE" sz="1200" dirty="0">
                <a:solidFill>
                  <a:schemeClr val="bg1"/>
                </a:solidFill>
              </a:rPr>
              <a:t> des Vorgehens 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und der Daten</a:t>
            </a:r>
            <a:endParaRPr lang="de-DE" sz="1200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1C76CA2-0BBD-47A5-933F-714885CF9AFE}"/>
              </a:ext>
            </a:extLst>
          </p:cNvPr>
          <p:cNvSpPr/>
          <p:nvPr/>
        </p:nvSpPr>
        <p:spPr bwMode="auto">
          <a:xfrm>
            <a:off x="667351" y="2459466"/>
            <a:ext cx="2363999" cy="68354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Erstellung von Datenpräsentationen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Was sind gute Datenpräsentationen?</a:t>
            </a:r>
            <a:endParaRPr lang="de-DE" sz="1200" dirty="0"/>
          </a:p>
        </p:txBody>
      </p:sp>
      <p:cxnSp>
        <p:nvCxnSpPr>
          <p:cNvPr id="21" name="Gerade Verbindung mit Pfeil 38">
            <a:extLst>
              <a:ext uri="{FF2B5EF4-FFF2-40B4-BE49-F238E27FC236}">
                <a16:creationId xmlns:a16="http://schemas.microsoft.com/office/drawing/2014/main" id="{1D64909D-D59D-4402-B22C-9639D5DED89B}"/>
              </a:ext>
            </a:extLst>
          </p:cNvPr>
          <p:cNvCxnSpPr>
            <a:cxnSpLocks/>
          </p:cNvCxnSpPr>
          <p:nvPr/>
        </p:nvCxnSpPr>
        <p:spPr bwMode="auto">
          <a:xfrm>
            <a:off x="2126328" y="3088005"/>
            <a:ext cx="698712" cy="51221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2" name="Gerade Verbindung mit Pfeil 38">
            <a:extLst>
              <a:ext uri="{FF2B5EF4-FFF2-40B4-BE49-F238E27FC236}">
                <a16:creationId xmlns:a16="http://schemas.microsoft.com/office/drawing/2014/main" id="{402F29C2-D7C3-43F8-804B-A4F1D9963067}"/>
              </a:ext>
            </a:extLst>
          </p:cNvPr>
          <p:cNvCxnSpPr>
            <a:cxnSpLocks/>
          </p:cNvCxnSpPr>
          <p:nvPr/>
        </p:nvCxnSpPr>
        <p:spPr bwMode="auto">
          <a:xfrm>
            <a:off x="3779820" y="2484519"/>
            <a:ext cx="92" cy="79225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3" name="Gerade Verbindung mit Pfeil 38">
            <a:extLst>
              <a:ext uri="{FF2B5EF4-FFF2-40B4-BE49-F238E27FC236}">
                <a16:creationId xmlns:a16="http://schemas.microsoft.com/office/drawing/2014/main" id="{5B04FBF3-EAF4-4269-9305-44A70385B79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40674" y="2962447"/>
            <a:ext cx="1763574" cy="938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4" name="Gerade Verbindung mit Pfeil 38">
            <a:extLst>
              <a:ext uri="{FF2B5EF4-FFF2-40B4-BE49-F238E27FC236}">
                <a16:creationId xmlns:a16="http://schemas.microsoft.com/office/drawing/2014/main" id="{69009237-7A86-4A7E-8162-E16474B2D1B5}"/>
              </a:ext>
            </a:extLst>
          </p:cNvPr>
          <p:cNvCxnSpPr>
            <a:cxnSpLocks/>
            <a:stCxn id="17" idx="0"/>
            <a:endCxn id="9" idx="2"/>
          </p:cNvCxnSpPr>
          <p:nvPr/>
        </p:nvCxnSpPr>
        <p:spPr bwMode="auto">
          <a:xfrm flipH="1" flipV="1">
            <a:off x="4571203" y="5725116"/>
            <a:ext cx="16180" cy="390322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5" name="Gerade Verbindung mit Pfeil 38">
            <a:extLst>
              <a:ext uri="{FF2B5EF4-FFF2-40B4-BE49-F238E27FC236}">
                <a16:creationId xmlns:a16="http://schemas.microsoft.com/office/drawing/2014/main" id="{EF8E14A5-826B-451C-91BD-D904F06B6208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4437" y="5443723"/>
            <a:ext cx="700632" cy="28988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6" name="Titel 1">
            <a:extLst>
              <a:ext uri="{FF2B5EF4-FFF2-40B4-BE49-F238E27FC236}">
                <a16:creationId xmlns:a16="http://schemas.microsoft.com/office/drawing/2014/main" id="{3BAC030B-F40B-4A7C-92C1-6345675ED0AE}"/>
              </a:ext>
            </a:extLst>
          </p:cNvPr>
          <p:cNvSpPr txBox="1">
            <a:spLocks/>
          </p:cNvSpPr>
          <p:nvPr/>
        </p:nvSpPr>
        <p:spPr bwMode="auto">
          <a:xfrm>
            <a:off x="449261" y="1162454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93000"/>
              </a:lnSpc>
              <a:spcBef>
                <a:spcPts val="0"/>
              </a:spcBef>
              <a:buFont typeface="Arial"/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Wie sind wir vorgegangen?</a:t>
            </a:r>
          </a:p>
        </p:txBody>
      </p:sp>
    </p:spTree>
    <p:extLst>
      <p:ext uri="{BB962C8B-B14F-4D97-AF65-F5344CB8AC3E}">
        <p14:creationId xmlns:p14="http://schemas.microsoft.com/office/powerpoint/2010/main" val="327268392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Vorlage_PPT_UPB</Template>
  <TotalTime>0</TotalTime>
  <Words>364</Words>
  <Application>Microsoft Office PowerPoint</Application>
  <PresentationFormat>Bildschirmpräsentation (4:3)</PresentationFormat>
  <Paragraphs>74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Mögliche Diskussionspunkte</vt:lpstr>
      <vt:lpstr>Was haben wir gemacht? Detektivarbeit!</vt:lpstr>
      <vt:lpstr>PowerPoint-Präsentation</vt:lpstr>
      <vt:lpstr>Ein Kreislauf der Datenanalyse: PPDAC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Ewert</dc:creator>
  <cp:lastModifiedBy>Susanne Podworny</cp:lastModifiedBy>
  <cp:revision>3</cp:revision>
  <dcterms:created xsi:type="dcterms:W3CDTF">2021-08-27T09:41:59Z</dcterms:created>
  <dcterms:modified xsi:type="dcterms:W3CDTF">2025-02-11T20:09:47Z</dcterms:modified>
</cp:coreProperties>
</file>