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5" r:id="rId2"/>
    <p:sldId id="266" r:id="rId3"/>
    <p:sldId id="267" r:id="rId4"/>
    <p:sldId id="268" r:id="rId5"/>
    <p:sldId id="270" r:id="rId6"/>
    <p:sldId id="269" r:id="rId7"/>
    <p:sldId id="272" r:id="rId8"/>
    <p:sldId id="273" r:id="rId9"/>
    <p:sldId id="281" r:id="rId10"/>
    <p:sldId id="279" r:id="rId11"/>
    <p:sldId id="282" r:id="rId12"/>
    <p:sldId id="280" r:id="rId13"/>
    <p:sldId id="278" r:id="rId14"/>
    <p:sldId id="277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29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Referent*in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grpSp>
        <p:nvGrpSpPr>
          <p:cNvPr id="14" name="Gruppieren 30">
            <a:extLst>
              <a:ext uri="{FF2B5EF4-FFF2-40B4-BE49-F238E27FC236}">
                <a16:creationId xmlns:a16="http://schemas.microsoft.com/office/drawing/2014/main" id="{FC2BA8C5-8364-43C9-8B8F-D07E283AB6F3}"/>
              </a:ext>
            </a:extLst>
          </p:cNvPr>
          <p:cNvGrpSpPr/>
          <p:nvPr/>
        </p:nvGrpSpPr>
        <p:grpSpPr bwMode="auto">
          <a:xfrm>
            <a:off x="6285188" y="3212976"/>
            <a:ext cx="1665514" cy="1665514"/>
            <a:chOff x="7478487" y="3099670"/>
            <a:chExt cx="1665514" cy="1665514"/>
          </a:xfrm>
        </p:grpSpPr>
        <p:pic>
          <p:nvPicPr>
            <p:cNvPr id="15" name="Grafik 19">
              <a:extLst>
                <a:ext uri="{FF2B5EF4-FFF2-40B4-BE49-F238E27FC236}">
                  <a16:creationId xmlns:a16="http://schemas.microsoft.com/office/drawing/2014/main" id="{837E313A-378C-4B80-8381-EA14F6F91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19" name="Grafik 29">
              <a:extLst>
                <a:ext uri="{FF2B5EF4-FFF2-40B4-BE49-F238E27FC236}">
                  <a16:creationId xmlns:a16="http://schemas.microsoft.com/office/drawing/2014/main" id="{A2FBA39D-7665-4E63-AB95-075B5E8D9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pic>
        <p:nvPicPr>
          <p:cNvPr id="20" name="Grafik 28">
            <a:extLst>
              <a:ext uri="{FF2B5EF4-FFF2-40B4-BE49-F238E27FC236}">
                <a16:creationId xmlns:a16="http://schemas.microsoft.com/office/drawing/2014/main" id="{3DCDFF11-01D3-40E3-A747-905DD9DFB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21" name="Grafik 17">
            <a:extLst>
              <a:ext uri="{FF2B5EF4-FFF2-40B4-BE49-F238E27FC236}">
                <a16:creationId xmlns:a16="http://schemas.microsoft.com/office/drawing/2014/main" id="{0B9D4794-C180-4FF2-A212-5CCEF798D2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172197" y="2712152"/>
            <a:ext cx="2105247" cy="1536911"/>
          </a:xfrm>
          <a:prstGeom prst="rect">
            <a:avLst/>
          </a:prstGeom>
        </p:spPr>
      </p:pic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pic>
        <p:nvPicPr>
          <p:cNvPr id="23" name="Grafik 22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2D98ED0D-E3D1-4700-B71F-4ABD99B2057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17" y="656827"/>
            <a:ext cx="2673127" cy="188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Vertikaler Textplatzhalter 5">
            <a:extLst>
              <a:ext uri="{FF2B5EF4-FFF2-40B4-BE49-F238E27FC236}">
                <a16:creationId xmlns:a16="http://schemas.microsoft.com/office/drawing/2014/main" id="{21EE68A0-9BB5-4B5B-A749-560D92A9C412}"/>
              </a:ext>
            </a:extLst>
          </p:cNvPr>
          <p:cNvSpPr/>
          <p:nvPr/>
        </p:nvSpPr>
        <p:spPr bwMode="auto">
          <a:xfrm>
            <a:off x="0" y="5076000"/>
            <a:ext cx="7520152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>
                <a:solidFill>
                  <a:prstClr val="white"/>
                </a:solidFill>
              </a:rPr>
              <a:t>Daten explorieren</a:t>
            </a:r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347C0C0-EC10-4DC2-BCB3-42EC8A0C47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Nachrichtenvideos YouTube</a:t>
            </a:r>
            <a:br>
              <a:rPr lang="de-DE" sz="3600" dirty="0">
                <a:solidFill>
                  <a:schemeClr val="accent6"/>
                </a:solidFill>
              </a:rPr>
            </a:br>
            <a:r>
              <a:rPr lang="de-DE" sz="3600" dirty="0">
                <a:solidFill>
                  <a:schemeClr val="accent6"/>
                </a:solidFill>
              </a:rPr>
              <a:t>Neue Codierung</a:t>
            </a:r>
            <a:br>
              <a:rPr lang="de-DE" sz="3600" dirty="0">
                <a:solidFill>
                  <a:schemeClr val="accent6"/>
                </a:solidFill>
              </a:rPr>
            </a:br>
            <a:endParaRPr lang="de-DE" sz="3600" dirty="0">
              <a:solidFill>
                <a:schemeClr val="accent6"/>
              </a:solidFill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4BCA5F3-5C67-47C8-8497-535BB481B9F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2300832"/>
            <a:ext cx="8094634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>
                <a:latin typeface="+mn-lt"/>
              </a:rPr>
              <a:t>Unterscheidung zwischen „nie“ und „überhaupt jemals“: </a:t>
            </a: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r>
              <a:rPr lang="de-DE" b="0" dirty="0">
                <a:latin typeface="+mn-lt"/>
              </a:rPr>
              <a:t>Interpretation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b="0" dirty="0">
                <a:latin typeface="+mn-lt"/>
              </a:rPr>
              <a:t>32% der Mädchen und 27% der Jungen dieser Stichprobe schauen niemals Nachrichtenvideos bei YouTube, hier sind die Unterschiede also deutlich geringer!</a:t>
            </a:r>
          </a:p>
          <a:p>
            <a:pPr>
              <a:defRPr/>
            </a:pPr>
            <a:r>
              <a:rPr lang="de-DE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 Auf die Modellierung kommt es an!</a:t>
            </a:r>
            <a:endParaRPr lang="de-DE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41" y="2723792"/>
            <a:ext cx="671512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1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347C0C0-EC10-4DC2-BCB3-42EC8A0C47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Arbeitsphase &amp; Hausaufgabe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4BCA5F3-5C67-47C8-8497-535BB481B9F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Eigene Fragestellungen explorieren!</a:t>
            </a:r>
            <a:endParaRPr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b="0"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Bedenke: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>
                <a:latin typeface="+mn-lt"/>
              </a:rPr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>
                <a:latin typeface="+mn-lt"/>
              </a:rPr>
              <a:t>Wie willst du umcodieren?</a:t>
            </a:r>
            <a:endParaRPr dirty="0">
              <a:latin typeface="+mn-l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>
                <a:latin typeface="+mn-lt"/>
              </a:rPr>
              <a:t>Auf welche Achsen würdest du die Merkmale legen? Begründe.</a:t>
            </a:r>
            <a:endParaRPr dirty="0">
              <a:latin typeface="+mn-lt"/>
            </a:endParaRPr>
          </a:p>
          <a:p>
            <a:pPr>
              <a:defRPr/>
            </a:pPr>
            <a:endParaRPr lang="de-DE" sz="1600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2760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3A7D4186-19CB-4F9B-9F93-8C95034F2AA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Hausaufgaben pro Gruppe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BD5E1EB-A2F4-4726-909D-02E35426E40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48" y="1918445"/>
            <a:ext cx="8563141" cy="42823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Fragestellungen explorieren, Hypothesen prüfen und Zusammenhänge untersuchen!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1. </a:t>
            </a:r>
            <a:r>
              <a:rPr lang="de-DE" b="1" dirty="0">
                <a:latin typeface="+mn-lt"/>
              </a:rPr>
              <a:t>Such Dir eine Fragestellung aus, die du letzte Stunde notiert hast und untersuche sie für diese Stichprobe!</a:t>
            </a:r>
            <a:endParaRPr b="1" dirty="0">
              <a:latin typeface="+mn-lt"/>
            </a:endParaRPr>
          </a:p>
          <a:p>
            <a:pPr>
              <a:defRPr/>
            </a:pPr>
            <a:r>
              <a:rPr lang="de-DE" b="0" dirty="0">
                <a:latin typeface="+mn-lt"/>
              </a:rPr>
              <a:t>Welche Variablen im YOU-PB-Datensatz musst du untersuchen?</a:t>
            </a:r>
          </a:p>
          <a:p>
            <a:pPr>
              <a:defRPr/>
            </a:pPr>
            <a:r>
              <a:rPr lang="de-DE" b="0" dirty="0">
                <a:latin typeface="+mn-lt"/>
              </a:rPr>
              <a:t>Wie willst du umcodieren?</a:t>
            </a:r>
          </a:p>
          <a:p>
            <a:pPr>
              <a:defRPr/>
            </a:pPr>
            <a:r>
              <a:rPr lang="de-DE" b="0" dirty="0">
                <a:latin typeface="+mn-lt"/>
              </a:rPr>
              <a:t>Nutze die vorliegenden YOU-PB-Daten, um die Frage zu beantworten!</a:t>
            </a:r>
          </a:p>
          <a:p>
            <a:pPr>
              <a:defRPr/>
            </a:pPr>
            <a:r>
              <a:rPr lang="de-DE" b="0" dirty="0">
                <a:latin typeface="+mn-lt"/>
              </a:rPr>
              <a:t>Nutze die Daten, um eine präzise Aussage zu formulieren!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2. Such dir eine zweite Fragestellung aus, die du letzte Stunde notiert hast und untersuche sie!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endParaRPr lang="de-DE" dirty="0">
              <a:latin typeface="+mn-lt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609D9BF-5B04-4368-8059-AEA523931CF6}"/>
              </a:ext>
            </a:extLst>
          </p:cNvPr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13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1B0EFD5F-FF08-489B-94FB-5EDEBCAB3C4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Verteilungsvergleiche in CODAP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FDBBC5A6-12FA-4F5C-89EA-F971FC9E0E8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/>
              <a:t>Inwiefern unterscheiden sich die Schülerinnen und Schüler dieser Stichprobe hinsichtlich der Anzahl ihrer Apps auf dem Smartphone/Tablet? </a:t>
            </a:r>
            <a:endParaRPr dirty="0"/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813179E-3237-4C8E-A0F5-8D87D4DFF65B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6B2BCE8-87F5-4984-88EF-0BA49F56DE0E}"/>
              </a:ext>
            </a:extLst>
          </p:cNvPr>
          <p:cNvPicPr/>
          <p:nvPr/>
        </p:nvPicPr>
        <p:blipFill>
          <a:blip r:embed="rId3"/>
          <a:stretch/>
        </p:blipFill>
        <p:spPr bwMode="auto">
          <a:xfrm>
            <a:off x="602111" y="2559767"/>
            <a:ext cx="7939775" cy="363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35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A1F614A7-1AC6-4A63-85E5-4F53286207B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Hierarchisierung von Daten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F35CE07-35AF-4755-90FD-2459B9468F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/>
              <a:t>Drei Variablen untersuchen: z.B. inwiefern unterscheiden sich die Schülerinnen und Schüler dieser Stichprobe in den einzelnen Altersstufen hinsichtlich der Anzahl ihrer Kontakte auf dem Smartphone?</a:t>
            </a:r>
            <a:endParaRPr dirty="0"/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C8279A74-4E9E-43DE-8AA3-9E88B37F7B2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A5D542E5-9462-47EC-B0CD-DAEBD2981285}"/>
              </a:ext>
            </a:extLst>
          </p:cNvPr>
          <p:cNvPicPr/>
          <p:nvPr/>
        </p:nvPicPr>
        <p:blipFill>
          <a:blip r:embed="rId3"/>
          <a:stretch/>
        </p:blipFill>
        <p:spPr bwMode="auto">
          <a:xfrm>
            <a:off x="2096834" y="2962447"/>
            <a:ext cx="5131122" cy="349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71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CF5B8AE-F051-4FF9-90F9-01C60877557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Statistische Auswertungen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12BAB53-4B3F-4B0D-A6D9-372709007366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Zusammenhang zwischen zwei kategorialen Merkmalen III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Beispielhaft an der Fragestellung:</a:t>
            </a:r>
            <a:endParaRPr dirty="0"/>
          </a:p>
          <a:p>
            <a:pPr algn="ctr">
              <a:defRPr/>
            </a:pPr>
            <a:r>
              <a:rPr lang="de-DE" dirty="0"/>
              <a:t>„</a:t>
            </a:r>
            <a:r>
              <a:rPr lang="de-DE" dirty="0">
                <a:solidFill>
                  <a:srgbClr val="555555"/>
                </a:solidFill>
              </a:rPr>
              <a:t>Inwieweit lassen sich in dieser Stichprobe zwischen der ÖPNV-App Nutzung und der Nachrichten-App Nutzung verschiedene Schülergruppen identifizieren?</a:t>
            </a:r>
            <a:r>
              <a:rPr lang="de-DE" dirty="0"/>
              <a:t>“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Auf welche Achsen würdest du die Merkmale legen? Begründe.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Versuche die Fragestellung mit den YOU-PB-Daten in CODAP zu beantworten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D7FB49B0-5C98-44BB-B82E-88E69288729F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88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1A2B49C-C2EF-4524-9255-6E121D88C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38562" y="1710751"/>
            <a:ext cx="8842684" cy="4598569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AAEC5E84-CA35-4D45-AC75-CAD14AA794A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Nun komplexer: ÖPNV App vs. Nachrichten App</a:t>
            </a:r>
            <a:endParaRPr sz="2800" dirty="0"/>
          </a:p>
        </p:txBody>
      </p:sp>
      <p:sp>
        <p:nvSpPr>
          <p:cNvPr id="8" name="Rechteck 22">
            <a:extLst>
              <a:ext uri="{FF2B5EF4-FFF2-40B4-BE49-F238E27FC236}">
                <a16:creationId xmlns:a16="http://schemas.microsoft.com/office/drawing/2014/main" id="{54AC53EB-62F4-4A1D-B4B6-A8273FDFD88E}"/>
              </a:ext>
            </a:extLst>
          </p:cNvPr>
          <p:cNvSpPr/>
          <p:nvPr/>
        </p:nvSpPr>
        <p:spPr bwMode="auto">
          <a:xfrm>
            <a:off x="5833961" y="1905639"/>
            <a:ext cx="1656301" cy="871002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9" name="Textfeld 25">
            <a:extLst>
              <a:ext uri="{FF2B5EF4-FFF2-40B4-BE49-F238E27FC236}">
                <a16:creationId xmlns:a16="http://schemas.microsoft.com/office/drawing/2014/main" id="{9660D23D-9673-4251-BBF1-6DC06F9CE1E8}"/>
              </a:ext>
            </a:extLst>
          </p:cNvPr>
          <p:cNvSpPr/>
          <p:nvPr/>
        </p:nvSpPr>
        <p:spPr bwMode="auto">
          <a:xfrm>
            <a:off x="4742686" y="2118735"/>
            <a:ext cx="109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5,99 %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0" name="Textfeld 26">
            <a:extLst>
              <a:ext uri="{FF2B5EF4-FFF2-40B4-BE49-F238E27FC236}">
                <a16:creationId xmlns:a16="http://schemas.microsoft.com/office/drawing/2014/main" id="{A657F3DF-1ED6-4249-82E9-5C4AAA61A307}"/>
              </a:ext>
            </a:extLst>
          </p:cNvPr>
          <p:cNvSpPr/>
          <p:nvPr/>
        </p:nvSpPr>
        <p:spPr bwMode="auto">
          <a:xfrm>
            <a:off x="4839582" y="4204449"/>
            <a:ext cx="1147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54 %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1" name="Textfeld 27">
            <a:extLst>
              <a:ext uri="{FF2B5EF4-FFF2-40B4-BE49-F238E27FC236}">
                <a16:creationId xmlns:a16="http://schemas.microsoft.com/office/drawing/2014/main" id="{634F78DE-2C0D-485B-9542-00414143966F}"/>
              </a:ext>
            </a:extLst>
          </p:cNvPr>
          <p:cNvSpPr/>
          <p:nvPr/>
        </p:nvSpPr>
        <p:spPr bwMode="auto">
          <a:xfrm>
            <a:off x="3473358" y="4220484"/>
            <a:ext cx="1135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16,6 %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2" name="Rechteck 22">
            <a:extLst>
              <a:ext uri="{FF2B5EF4-FFF2-40B4-BE49-F238E27FC236}">
                <a16:creationId xmlns:a16="http://schemas.microsoft.com/office/drawing/2014/main" id="{9FEE0239-19DC-46D1-87A4-D1B7C9AC8274}"/>
              </a:ext>
            </a:extLst>
          </p:cNvPr>
          <p:cNvSpPr/>
          <p:nvPr/>
        </p:nvSpPr>
        <p:spPr bwMode="auto">
          <a:xfrm>
            <a:off x="5833960" y="4017021"/>
            <a:ext cx="1656301" cy="871003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3" name="Rechteck 22">
            <a:extLst>
              <a:ext uri="{FF2B5EF4-FFF2-40B4-BE49-F238E27FC236}">
                <a16:creationId xmlns:a16="http://schemas.microsoft.com/office/drawing/2014/main" id="{D6255697-EDA9-4286-9DDE-C836AFB1C126}"/>
              </a:ext>
            </a:extLst>
          </p:cNvPr>
          <p:cNvSpPr/>
          <p:nvPr/>
        </p:nvSpPr>
        <p:spPr bwMode="auto">
          <a:xfrm>
            <a:off x="8198597" y="3252815"/>
            <a:ext cx="883654" cy="288031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4" name="Rechteck 22">
            <a:extLst>
              <a:ext uri="{FF2B5EF4-FFF2-40B4-BE49-F238E27FC236}">
                <a16:creationId xmlns:a16="http://schemas.microsoft.com/office/drawing/2014/main" id="{C04B7B84-71EF-40E8-8EC0-E53C51836C0E}"/>
              </a:ext>
            </a:extLst>
          </p:cNvPr>
          <p:cNvSpPr/>
          <p:nvPr/>
        </p:nvSpPr>
        <p:spPr bwMode="auto">
          <a:xfrm>
            <a:off x="5833961" y="2776642"/>
            <a:ext cx="1656301" cy="1240379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5" name="Textfeld 26">
            <a:extLst>
              <a:ext uri="{FF2B5EF4-FFF2-40B4-BE49-F238E27FC236}">
                <a16:creationId xmlns:a16="http://schemas.microsoft.com/office/drawing/2014/main" id="{D1BC7A30-BFEF-442D-B88E-6EA25DBBBC65}"/>
              </a:ext>
            </a:extLst>
          </p:cNvPr>
          <p:cNvSpPr/>
          <p:nvPr/>
        </p:nvSpPr>
        <p:spPr bwMode="auto">
          <a:xfrm>
            <a:off x="4608655" y="3185223"/>
            <a:ext cx="1337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10,94 %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6" name="Rechteck 22">
            <a:extLst>
              <a:ext uri="{FF2B5EF4-FFF2-40B4-BE49-F238E27FC236}">
                <a16:creationId xmlns:a16="http://schemas.microsoft.com/office/drawing/2014/main" id="{1728EFCA-3C67-482F-9E8E-80A483420987}"/>
              </a:ext>
            </a:extLst>
          </p:cNvPr>
          <p:cNvSpPr/>
          <p:nvPr/>
        </p:nvSpPr>
        <p:spPr bwMode="auto">
          <a:xfrm>
            <a:off x="1823459" y="4011401"/>
            <a:ext cx="1649899" cy="871003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7" name="Textfeld 28">
            <a:extLst>
              <a:ext uri="{FF2B5EF4-FFF2-40B4-BE49-F238E27FC236}">
                <a16:creationId xmlns:a16="http://schemas.microsoft.com/office/drawing/2014/main" id="{0B39072C-101F-438C-ABBE-1D7DDFDFEFF4}"/>
              </a:ext>
            </a:extLst>
          </p:cNvPr>
          <p:cNvSpPr/>
          <p:nvPr/>
        </p:nvSpPr>
        <p:spPr bwMode="auto">
          <a:xfrm>
            <a:off x="166480" y="5475284"/>
            <a:ext cx="341884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Inwieweit lassen sich zwischen der ÖPNV-Nutzung und der Nachrichten-Nutzung verschiedene Schülergruppen identifizieren?</a:t>
            </a:r>
            <a:endParaRPr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4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4" grpId="0" animBg="1"/>
      <p:bldP spid="15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CBC45416-3888-4613-9C5E-C25FF369FE6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ÖPNV App vs. Nachrichten App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920387C-1A85-4552-A438-79C4403508F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49261" y="1772816"/>
            <a:ext cx="8242298" cy="489654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>
                <a:latin typeface="+mn-lt"/>
              </a:rPr>
              <a:t>Es bietet sich an, drei Kategorien aufzumachen  </a:t>
            </a:r>
            <a:endParaRPr dirty="0">
              <a:latin typeface="+mn-lt"/>
            </a:endParaRPr>
          </a:p>
          <a:p>
            <a:pPr marL="342900" lvl="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Kaum Nutzung: seltener, nie</a:t>
            </a:r>
            <a:endParaRPr dirty="0">
              <a:latin typeface="+mn-lt"/>
            </a:endParaRPr>
          </a:p>
          <a:p>
            <a:pPr marL="342900" lvl="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Mittlere Nutzung: einmal im Monat, einmal in 14 Tagen, einmal pro Woche</a:t>
            </a:r>
            <a:endParaRPr dirty="0">
              <a:latin typeface="+mn-lt"/>
            </a:endParaRPr>
          </a:p>
          <a:p>
            <a:pPr marL="342900" lvl="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Häufige Nutzung: mehrmals pro Woche, täglich</a:t>
            </a:r>
            <a:endParaRPr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r>
              <a:rPr lang="de-DE" b="0" dirty="0">
                <a:latin typeface="+mn-lt"/>
              </a:rPr>
              <a:t>Betrachtet man die Graphik fällt auf, dass es im Wesentlichen vier Gruppen in diesem Datensatz gibt: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Eine kleine Gruppe, die sowohl die Nachrichten App als auch die ÖPNV App häufig nutzt (hier bieten sich nun Zellenprozente an, siehe Folie 10): ca. 5,99% der Befragten nutzen die Nachrichten App und die ÖPNV App häufig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Eine Gruppe, die mittleres Nutzungsverhalten bei der ÖPNV App zeigt und häufige Nutzung einer Nachrichten App: ca. 10,94 %</a:t>
            </a:r>
            <a:endParaRPr lang="de-DE" dirty="0">
              <a:latin typeface="+mn-lt"/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Eine Gruppe die sowohl die Nachrichten App als auch die ÖPNV App kaum nutzt ca. 16,6 % der Befragten 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Eine große Gruppe, die die ÖPNV App kaum und die Nachrichten App häufig nutzt: 54 % der Befragten nutzen kaum die ÖPNV App, aber häufig die Nachrichten App </a:t>
            </a:r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CAF2C78-9B72-4475-98BE-D13FE98F35D0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3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0D0F358B-3D36-43D1-B8A1-F3E2A00629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Ein kurzer Input: Statistische Auswertungen</a:t>
            </a:r>
            <a:endParaRPr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04CC7D37-D979-4813-B1BA-B0B90E8E660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Zusammenhang zwischen zwei kategorialen Merkmalen 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Beispielhaft an der Fragestellung:</a:t>
            </a:r>
            <a:endParaRPr dirty="0"/>
          </a:p>
          <a:p>
            <a:pPr algn="ctr">
              <a:defRPr/>
            </a:pPr>
            <a:r>
              <a:rPr lang="de-DE" dirty="0"/>
              <a:t>„Ist in dieser Stichprobe eher bei den Jungen oder bei den Mädchen ein Wearable zu Hause vorhanden?“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Auf welche Achsen würdest Du die Merkmale legen? Begründe.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Versuche die Fragestellung mit den YOU-PB-Daten in CODAP zu beantworten</a:t>
            </a:r>
          </a:p>
          <a:p>
            <a:pPr algn="ctr"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2223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3DCFE1BD-08F7-4CD0-8A52-6307B9536A1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DBE5C2E4-A90C-4340-B0FA-04F6AC0D1195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16" name="Rechteck 7">
            <a:extLst>
              <a:ext uri="{FF2B5EF4-FFF2-40B4-BE49-F238E27FC236}">
                <a16:creationId xmlns:a16="http://schemas.microsoft.com/office/drawing/2014/main" id="{F16133A1-51DF-43CA-964D-41AF3BE6FADA}"/>
              </a:ext>
            </a:extLst>
          </p:cNvPr>
          <p:cNvSpPr/>
          <p:nvPr/>
        </p:nvSpPr>
        <p:spPr bwMode="auto">
          <a:xfrm>
            <a:off x="449262" y="1918447"/>
            <a:ext cx="332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in dieser Stichprobe eher bei den Jungen oder bei den Mädchen ein Wearable zu Hause vorhanden?“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7" name="Rechteck 8">
            <a:extLst>
              <a:ext uri="{FF2B5EF4-FFF2-40B4-BE49-F238E27FC236}">
                <a16:creationId xmlns:a16="http://schemas.microsoft.com/office/drawing/2014/main" id="{57968043-60C3-4A7D-AC1D-3D4F1A37368B}"/>
              </a:ext>
            </a:extLst>
          </p:cNvPr>
          <p:cNvSpPr/>
          <p:nvPr/>
        </p:nvSpPr>
        <p:spPr bwMode="auto">
          <a:xfrm>
            <a:off x="449261" y="4019520"/>
            <a:ext cx="332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Wie kann man eine solche (oder ähnliche Fragestellung) in CODAP explorieren?</a:t>
            </a:r>
            <a:endParaRPr dirty="0">
              <a:solidFill>
                <a:srgbClr val="555555"/>
              </a:solidFill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4324FE4-E862-40CB-B74A-0875D9D28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01649" y="1918447"/>
            <a:ext cx="4524507" cy="367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0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23E8FA3-E80C-4404-A7AC-CF943FD38AD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23F33B4-945A-4D3E-A090-3B28BE8AFD18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8" name="Rechteck 11">
            <a:extLst>
              <a:ext uri="{FF2B5EF4-FFF2-40B4-BE49-F238E27FC236}">
                <a16:creationId xmlns:a16="http://schemas.microsoft.com/office/drawing/2014/main" id="{C41F6D1D-9707-4262-88E6-395F7DB56E85}"/>
              </a:ext>
            </a:extLst>
          </p:cNvPr>
          <p:cNvSpPr/>
          <p:nvPr/>
        </p:nvSpPr>
        <p:spPr bwMode="auto">
          <a:xfrm>
            <a:off x="449261" y="1805068"/>
            <a:ext cx="7723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in dieser </a:t>
            </a:r>
            <a:r>
              <a:rPr lang="de-DE" dirty="0" err="1"/>
              <a:t>Stichprobeeher</a:t>
            </a:r>
            <a:r>
              <a:rPr lang="de-DE" dirty="0"/>
              <a:t> bei den Jungen oder bei den Mädchen ein Wearable zu Hause vorhanden?“</a:t>
            </a:r>
            <a:endParaRPr lang="de-DE" dirty="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48D3B7B-464C-4933-ADBE-DA26FC48B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9336" y="2451399"/>
            <a:ext cx="5976664" cy="3709192"/>
          </a:xfrm>
          <a:prstGeom prst="rect">
            <a:avLst/>
          </a:prstGeom>
        </p:spPr>
      </p:pic>
      <p:sp>
        <p:nvSpPr>
          <p:cNvPr id="10" name="Textfeld 13">
            <a:extLst>
              <a:ext uri="{FF2B5EF4-FFF2-40B4-BE49-F238E27FC236}">
                <a16:creationId xmlns:a16="http://schemas.microsoft.com/office/drawing/2014/main" id="{3AFD2CF7-C473-476B-BDC9-A7D0FC4532B6}"/>
              </a:ext>
            </a:extLst>
          </p:cNvPr>
          <p:cNvSpPr/>
          <p:nvPr/>
        </p:nvSpPr>
        <p:spPr bwMode="auto">
          <a:xfrm>
            <a:off x="4310830" y="4440138"/>
            <a:ext cx="4729656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dirty="0">
                <a:solidFill>
                  <a:srgbClr val="555555"/>
                </a:solidFill>
              </a:rPr>
              <a:t>Bei den Jungen dieser Stichprobe ist tendenziell eher ein Wearable zu Hause vorhanden, denn dies ist bei 61 % der Jungen der Fall und nur bei 55 % der Mädchen (bzw. 39 % der Jungen und 45 % der Mädchen haben keinen Wearable zu Hause).</a:t>
            </a:r>
            <a:endParaRPr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71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1E581A1B-B1CE-4A7D-9EC7-72429BEA694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0755B5BD-668A-42D8-8FDF-9D95E5A9F7E2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8" name="Rechteck 8">
            <a:extLst>
              <a:ext uri="{FF2B5EF4-FFF2-40B4-BE49-F238E27FC236}">
                <a16:creationId xmlns:a16="http://schemas.microsoft.com/office/drawing/2014/main" id="{B4D37482-60C4-4CC4-B011-65DE13E911FF}"/>
              </a:ext>
            </a:extLst>
          </p:cNvPr>
          <p:cNvSpPr/>
          <p:nvPr/>
        </p:nvSpPr>
        <p:spPr bwMode="auto">
          <a:xfrm>
            <a:off x="671021" y="1616169"/>
            <a:ext cx="7429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in dieser Stichprobe eher bei den Jungen oder bei den Mädchen ein Wearable zu Hause vorhanden?“</a:t>
            </a:r>
            <a:endParaRPr lang="de-DE" dirty="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0C6CE2-08F0-4D5D-A450-D3680E707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21283" y="2207687"/>
            <a:ext cx="6095954" cy="3487859"/>
          </a:xfrm>
          <a:prstGeom prst="rect">
            <a:avLst/>
          </a:prstGeom>
        </p:spPr>
      </p:pic>
      <p:sp>
        <p:nvSpPr>
          <p:cNvPr id="16" name="Textfeld 14">
            <a:extLst>
              <a:ext uri="{FF2B5EF4-FFF2-40B4-BE49-F238E27FC236}">
                <a16:creationId xmlns:a16="http://schemas.microsoft.com/office/drawing/2014/main" id="{6A7EC1E1-FD38-4879-8530-997DEE6BB4F8}"/>
              </a:ext>
            </a:extLst>
          </p:cNvPr>
          <p:cNvSpPr/>
          <p:nvPr/>
        </p:nvSpPr>
        <p:spPr bwMode="auto">
          <a:xfrm>
            <a:off x="5292080" y="4437112"/>
            <a:ext cx="379095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dirty="0">
                <a:solidFill>
                  <a:srgbClr val="555555"/>
                </a:solidFill>
              </a:rPr>
              <a:t>In der Gruppe der „Wearable zuhause vorhanden“ sind 46 % männlich und 54 % weiblich.</a:t>
            </a:r>
            <a:endParaRPr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47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FCC7BF4-1189-475D-98A7-B421894CCB8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</a:t>
            </a:r>
            <a:r>
              <a:rPr lang="de-DE" sz="3600" dirty="0" err="1">
                <a:solidFill>
                  <a:schemeClr val="accent6"/>
                </a:solidFill>
              </a:rPr>
              <a:t>Wearable</a:t>
            </a:r>
            <a:r>
              <a:rPr lang="de-DE" sz="3600" dirty="0">
                <a:solidFill>
                  <a:schemeClr val="accent6"/>
                </a:solidFill>
              </a:rPr>
              <a:t> vorhanden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F997D59-1EE4-4CEF-95B6-6920C706A1E3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44982C8-7A9C-4CB3-98AB-23A78F8CECA9}"/>
              </a:ext>
            </a:extLst>
          </p:cNvPr>
          <p:cNvSpPr/>
          <p:nvPr/>
        </p:nvSpPr>
        <p:spPr bwMode="auto">
          <a:xfrm>
            <a:off x="645837" y="1587230"/>
            <a:ext cx="8047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Ist in dieser Stichprobe eher bei den Jungen oder bei den Mädchen ein Wearable zu Hause vorhanden?“</a:t>
            </a:r>
            <a:endParaRPr lang="de-DE" dirty="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5D7561-FA87-40B8-ADED-D0DB1139C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9261" y="2160560"/>
            <a:ext cx="6066955" cy="3534986"/>
          </a:xfrm>
          <a:prstGeom prst="rect">
            <a:avLst/>
          </a:prstGeom>
        </p:spPr>
      </p:pic>
      <p:sp>
        <p:nvSpPr>
          <p:cNvPr id="10" name="Textfeld 12">
            <a:extLst>
              <a:ext uri="{FF2B5EF4-FFF2-40B4-BE49-F238E27FC236}">
                <a16:creationId xmlns:a16="http://schemas.microsoft.com/office/drawing/2014/main" id="{06E82C1A-29E4-4B0F-947D-74C0AAE53B4D}"/>
              </a:ext>
            </a:extLst>
          </p:cNvPr>
          <p:cNvSpPr/>
          <p:nvPr/>
        </p:nvSpPr>
        <p:spPr bwMode="auto">
          <a:xfrm>
            <a:off x="4669498" y="4301274"/>
            <a:ext cx="437328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000" dirty="0">
                <a:solidFill>
                  <a:srgbClr val="555555"/>
                </a:solidFill>
              </a:rPr>
              <a:t>17 % der Befragten sind männlich </a:t>
            </a:r>
            <a:r>
              <a:rPr lang="de-DE" sz="2000" u="sng" dirty="0">
                <a:solidFill>
                  <a:srgbClr val="555555"/>
                </a:solidFill>
              </a:rPr>
              <a:t>und</a:t>
            </a:r>
            <a:r>
              <a:rPr lang="de-DE" sz="2000" dirty="0">
                <a:solidFill>
                  <a:srgbClr val="555555"/>
                </a:solidFill>
              </a:rPr>
              <a:t> haben zuhause kein Wearable</a:t>
            </a:r>
            <a:endParaRPr sz="2000" dirty="0">
              <a:solidFill>
                <a:srgbClr val="555555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2000" dirty="0">
                <a:solidFill>
                  <a:srgbClr val="555555"/>
                </a:solidFill>
              </a:rPr>
              <a:t>25 % der Befragten sind weiblich </a:t>
            </a:r>
            <a:r>
              <a:rPr lang="de-DE" sz="2000" u="sng" dirty="0">
                <a:solidFill>
                  <a:srgbClr val="555555"/>
                </a:solidFill>
              </a:rPr>
              <a:t>und</a:t>
            </a:r>
            <a:r>
              <a:rPr lang="de-DE" sz="2000" dirty="0">
                <a:solidFill>
                  <a:srgbClr val="555555"/>
                </a:solidFill>
              </a:rPr>
              <a:t> haben zuhause kein Wearable </a:t>
            </a:r>
            <a:endParaRPr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5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72F6A5D5-F0F7-4318-BFC8-26A41AFF108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Statistische Auswertungen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8C0BC4C-F41E-4DCF-9AEC-DF0F54297A4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Zusammenhang zwischen zwei kategorialen Merkmalen II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Beispielhaft an der Fragestellung:</a:t>
            </a:r>
            <a:endParaRPr dirty="0"/>
          </a:p>
          <a:p>
            <a:pPr algn="ctr">
              <a:defRPr/>
            </a:pPr>
            <a:r>
              <a:rPr lang="de-DE" dirty="0"/>
              <a:t>„</a:t>
            </a:r>
            <a:r>
              <a:rPr lang="de-DE" dirty="0">
                <a:solidFill>
                  <a:srgbClr val="555555"/>
                </a:solidFill>
              </a:rPr>
              <a:t> Schauen sich in dieser Stichprobe tendenziell eher die Schülerinnen oder die Schüler Nachrichtenvideos bei YouTube an?</a:t>
            </a:r>
            <a:r>
              <a:rPr lang="de-DE" dirty="0"/>
              <a:t>“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Welche Merkmale brauche ich dafür?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Wie können die Merkmale umcodiert werden, damit nur noch 2 Ausprägungen vorhanden sind?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Auf welche Achsen würdest du die Merkmale legen? Begründe.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Versuche die Fragestellung mit den YOU-PB-Daten in CODAP zu beantworten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DB5DD91-16EC-43C1-A5E7-451C0CB52A22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77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F0AA683D-4B80-4ED0-8954-69DBD26DDE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Nachrichtenvideos YouTube</a:t>
            </a:r>
            <a:br>
              <a:rPr lang="de-DE" sz="3600" dirty="0">
                <a:solidFill>
                  <a:schemeClr val="accent6"/>
                </a:solidFill>
              </a:rPr>
            </a:br>
            <a:r>
              <a:rPr lang="de-DE" sz="3600" dirty="0">
                <a:solidFill>
                  <a:schemeClr val="accent6"/>
                </a:solidFill>
              </a:rPr>
              <a:t>Umcodieren</a:t>
            </a: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A0ABE8E-BA2A-4B07-808B-7720FE1B6BF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279" y="2578331"/>
            <a:ext cx="5239026" cy="348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4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F0AA683D-4B80-4ED0-8954-69DBD26DDE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Geschlecht vs. Nachrichtenvideos YouTube</a:t>
            </a:r>
            <a:br>
              <a:rPr lang="de-DE" sz="3600" dirty="0">
                <a:solidFill>
                  <a:schemeClr val="accent6"/>
                </a:solidFill>
              </a:rPr>
            </a:b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A0ABE8E-BA2A-4B07-808B-7720FE1B6BF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272" y="2206454"/>
            <a:ext cx="6791325" cy="2600325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56704" y="5180611"/>
            <a:ext cx="7617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dirty="0"/>
              <a:t>Von den Mädchen dieser Stichprobe schauen 21% häufig Nachrichtenvideos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dirty="0"/>
              <a:t>Bei den Jungen dieser Stichprobe sind es 37%, also deutlich mehr!</a:t>
            </a:r>
          </a:p>
        </p:txBody>
      </p:sp>
    </p:spTree>
    <p:extLst>
      <p:ext uri="{BB962C8B-B14F-4D97-AF65-F5344CB8AC3E}">
        <p14:creationId xmlns:p14="http://schemas.microsoft.com/office/powerpoint/2010/main" val="56749391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Vorlage_PPT_UPB</Template>
  <TotalTime>0</TotalTime>
  <Words>997</Words>
  <Application>Microsoft Office PowerPoint</Application>
  <PresentationFormat>Bildschirmpräsentation (4:3)</PresentationFormat>
  <Paragraphs>141</Paragraphs>
  <Slides>17</Slides>
  <Notes>0</Notes>
  <HiddenSlides>5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Wingdings</vt:lpstr>
      <vt:lpstr>Wingdings 2</vt:lpstr>
      <vt:lpstr>POWERPOINT MASTER UNIVERSITÄT PADERBORN</vt:lpstr>
      <vt:lpstr>PowerPoint-Präsentation</vt:lpstr>
      <vt:lpstr>Ein kurzer Input: Statistische Auswertungen</vt:lpstr>
      <vt:lpstr>Geschlecht vs. Wearable vorhanden</vt:lpstr>
      <vt:lpstr>Geschlecht vs. Wearable vorhanden</vt:lpstr>
      <vt:lpstr>Geschlecht vs. Wearable vorhanden</vt:lpstr>
      <vt:lpstr>Geschlecht vs. Wearable vorhanden</vt:lpstr>
      <vt:lpstr>Statistische Auswertungen</vt:lpstr>
      <vt:lpstr>Geschlecht vs. Nachrichtenvideos YouTube Umcodieren</vt:lpstr>
      <vt:lpstr>Geschlecht vs. Nachrichtenvideos YouTube </vt:lpstr>
      <vt:lpstr>Geschlecht vs. Nachrichtenvideos YouTube Neue Codierung </vt:lpstr>
      <vt:lpstr>Arbeitsphase &amp; Hausaufgabe</vt:lpstr>
      <vt:lpstr>Hausaufgaben pro Gruppe</vt:lpstr>
      <vt:lpstr>Verteilungsvergleiche in CODAP</vt:lpstr>
      <vt:lpstr>Hierarchisierung von Daten</vt:lpstr>
      <vt:lpstr>Statistische Auswertungen</vt:lpstr>
      <vt:lpstr>Nun komplexer: ÖPNV App vs. Nachrichten App</vt:lpstr>
      <vt:lpstr>ÖPNV App vs. Nachrichten App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Ewert</dc:creator>
  <cp:lastModifiedBy>Susanne Podworny</cp:lastModifiedBy>
  <cp:revision>6</cp:revision>
  <dcterms:created xsi:type="dcterms:W3CDTF">2021-08-27T09:41:59Z</dcterms:created>
  <dcterms:modified xsi:type="dcterms:W3CDTF">2025-02-11T16:34:11Z</dcterms:modified>
</cp:coreProperties>
</file>