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5" r:id="rId2"/>
    <p:sldId id="266" r:id="rId3"/>
    <p:sldId id="267" r:id="rId4"/>
    <p:sldId id="268" r:id="rId5"/>
    <p:sldId id="270" r:id="rId6"/>
    <p:sldId id="269" r:id="rId7"/>
    <p:sldId id="272" r:id="rId8"/>
    <p:sldId id="273" r:id="rId9"/>
    <p:sldId id="281" r:id="rId10"/>
    <p:sldId id="279" r:id="rId11"/>
    <p:sldId id="282" r:id="rId12"/>
    <p:sldId id="280" r:id="rId13"/>
    <p:sldId id="278" r:id="rId14"/>
    <p:sldId id="277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861" userDrawn="1">
          <p15:clr>
            <a:srgbClr val="A4A3A4"/>
          </p15:clr>
        </p15:guide>
        <p15:guide id="3" pos="284" userDrawn="1">
          <p15:clr>
            <a:srgbClr val="A4A3A4"/>
          </p15:clr>
        </p15:guide>
        <p15:guide id="4" orient="horz" pos="1625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1920" userDrawn="1">
          <p15:clr>
            <a:srgbClr val="A4A3A4"/>
          </p15:clr>
        </p15:guide>
        <p15:guide id="7" pos="2948" userDrawn="1">
          <p15:clr>
            <a:srgbClr val="A4A3A4"/>
          </p15:clr>
        </p15:guide>
        <p15:guide id="8" pos="2767" userDrawn="1">
          <p15:clr>
            <a:srgbClr val="A4A3A4"/>
          </p15:clr>
        </p15:guide>
        <p15:guide id="9" orient="horz" pos="1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405" autoAdjust="0"/>
  </p:normalViewPr>
  <p:slideViewPr>
    <p:cSldViewPr snapToGrid="0" showGuides="1">
      <p:cViewPr varScale="1">
        <p:scale>
          <a:sx n="85" d="100"/>
          <a:sy n="85" d="100"/>
        </p:scale>
        <p:origin x="1411" y="29"/>
      </p:cViewPr>
      <p:guideLst>
        <p:guide pos="5477"/>
        <p:guide orient="horz" pos="861"/>
        <p:guide pos="284"/>
        <p:guide orient="horz" pos="1625"/>
        <p:guide orient="horz" pos="3906"/>
        <p:guide orient="horz" pos="1920"/>
        <p:guide pos="2948"/>
        <p:guide pos="2767"/>
        <p:guide orient="horz" pos="1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C34EE-ABA8-453A-8450-81D0F297F3A1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81F8-F1C5-473C-82D3-4A56FBD5CEB6}" type="slidenum">
              <a:rPr lang="de-DE" smtClean="0"/>
              <a:t>'No.'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350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78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 userDrawn="1">
          <p15:clr>
            <a:srgbClr val="FBAE40"/>
          </p15:clr>
        </p15:guide>
        <p15:guide id="2" pos="28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4731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31735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394645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28717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767485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258002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16="http://schemas.microsoft.com/office/drawing/2014/main" xmlns:a14="http://schemas.microsoft.com/office/drawing/2010/main"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Foil in original 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 about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Reset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in the menu via: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Display guides via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View &gt; Display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Check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guide lines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increase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reduce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Name of speaker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on two lines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Body text as introduction on first level // for normal body text and various bulleted lists &gt;&gt; Menu &gt; Start &gt; Paragraph &gt; Increase list level 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  <a:p>
            <a:pPr lvl="5"/>
            <a:r>
              <a:rPr lang="de-DE" dirty="0"/>
              <a:t>Sixth level</a:t>
            </a:r>
          </a:p>
          <a:p>
            <a:pPr lvl="6"/>
            <a:r>
              <a:rPr lang="de-DE" dirty="0"/>
              <a:t>Seventh level</a:t>
            </a:r>
          </a:p>
          <a:p>
            <a:pPr lvl="7"/>
            <a:r>
              <a:rPr lang="de-DE" dirty="0"/>
              <a:t>Eighth level</a:t>
            </a:r>
          </a:p>
          <a:p>
            <a:pPr lvl="8"/>
            <a:r>
              <a:rPr lang="de-DE" dirty="0"/>
              <a:t>Ninth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t>'No.'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5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0" r:id="rId4"/>
    <p:sldLayoutId id="2147483661" r:id="rId5"/>
    <p:sldLayoutId id="2147483664" r:id="rId6"/>
    <p:sldLayoutId id="2147483665" r:id="rId7"/>
    <p:sldLayoutId id="2147483666" r:id="rId8"/>
    <p:sldLayoutId id="2147483667" r:id="rId9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grpSp>
        <p:nvGrpSpPr>
          <p:cNvPr id="14" name="Gruppieren 30">
            <a:extLst>
              <a:ext uri="{FF2B5EF4-FFF2-40B4-BE49-F238E27FC236}">
                <a16:creationId xmlns:a16="http://schemas.microsoft.com/office/drawing/2014/main" id="{FC2BA8C5-8364-43C9-8B8F-D07E283AB6F3}"/>
              </a:ext>
            </a:extLst>
          </p:cNvPr>
          <p:cNvGrpSpPr/>
          <p:nvPr/>
        </p:nvGrpSpPr>
        <p:grpSpPr bwMode="auto">
          <a:xfrm>
            <a:off x="6285188" y="3212976"/>
            <a:ext cx="1665514" cy="1665514"/>
            <a:chOff x="7478487" y="3099670"/>
            <a:chExt cx="1665514" cy="1665514"/>
          </a:xfrm>
        </p:grpSpPr>
        <p:pic>
          <p:nvPicPr>
            <p:cNvPr id="15" name="Grafik 19">
              <a:extLst>
                <a:ext uri="{FF2B5EF4-FFF2-40B4-BE49-F238E27FC236}">
                  <a16:creationId xmlns:a16="http://schemas.microsoft.com/office/drawing/2014/main" id="{837E313A-378C-4B80-8381-EA14F6F91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7478487" y="3099670"/>
              <a:ext cx="1665514" cy="1665514"/>
            </a:xfrm>
            <a:prstGeom prst="rect">
              <a:avLst/>
            </a:prstGeom>
          </p:spPr>
        </p:pic>
        <p:pic>
          <p:nvPicPr>
            <p:cNvPr id="19" name="Grafik 29">
              <a:extLst>
                <a:ext uri="{FF2B5EF4-FFF2-40B4-BE49-F238E27FC236}">
                  <a16:creationId xmlns:a16="http://schemas.microsoft.com/office/drawing/2014/main" id="{A2FBA39D-7665-4E63-AB95-075B5E8D9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648122" y="3490789"/>
              <a:ext cx="1326243" cy="488000"/>
            </a:xfrm>
            <a:prstGeom prst="rect">
              <a:avLst/>
            </a:prstGeom>
          </p:spPr>
        </p:pic>
      </p:grpSp>
      <p:pic>
        <p:nvPicPr>
          <p:cNvPr id="20" name="Grafik 28">
            <a:extLst>
              <a:ext uri="{FF2B5EF4-FFF2-40B4-BE49-F238E27FC236}">
                <a16:creationId xmlns:a16="http://schemas.microsoft.com/office/drawing/2014/main" id="{3DCDFF11-01D3-40E3-A747-905DD9DFB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99010" y="1302498"/>
            <a:ext cx="2040102" cy="3104990"/>
          </a:xfrm>
          <a:prstGeom prst="rect">
            <a:avLst/>
          </a:prstGeom>
        </p:spPr>
      </p:pic>
      <p:pic>
        <p:nvPicPr>
          <p:cNvPr id="21" name="Grafik 17">
            <a:extLst>
              <a:ext uri="{FF2B5EF4-FFF2-40B4-BE49-F238E27FC236}">
                <a16:creationId xmlns:a16="http://schemas.microsoft.com/office/drawing/2014/main" id="{0B9D4794-C180-4FF2-A212-5CCEF798D2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1009578">
            <a:off x="4172197" y="2712152"/>
            <a:ext cx="2105247" cy="1536911"/>
          </a:xfrm>
          <a:prstGeom prst="rect">
            <a:avLst/>
          </a:prstGeom>
        </p:spPr>
      </p:pic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pic>
        <p:nvPicPr>
          <p:cNvPr id="23" name="Grafik 22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2D98ED0D-E3D1-4700-B71F-4ABD99B2057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817" y="656827"/>
            <a:ext cx="2673127" cy="188068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Vertikaler Textplatzhalter 5">
            <a:extLst>
              <a:ext uri="{FF2B5EF4-FFF2-40B4-BE49-F238E27FC236}">
                <a16:creationId xmlns:a16="http://schemas.microsoft.com/office/drawing/2014/main" id="{21EE68A0-9BB5-4B5B-A749-560D92A9C412}"/>
              </a:ext>
            </a:extLst>
          </p:cNvPr>
          <p:cNvSpPr/>
          <p:nvPr/>
        </p:nvSpPr>
        <p:spPr bwMode="auto">
          <a:xfrm>
            <a:off x="0" y="5076000"/>
            <a:ext cx="7520152" cy="64479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anchor="ctr"/>
          <a:lstStyle>
            <a:defPPr>
              <a:defRPr lang="de-DE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/>
            </a:lvl2pPr>
            <a:lvl3pPr marL="252000" indent="-252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</a:defRPr>
            </a:lvl3pPr>
            <a:lvl4pPr marL="468000" indent="-234000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/>
            </a:lvl4pPr>
            <a:lvl5pPr marL="576000" indent="-1188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/>
            </a:lvl5pPr>
            <a:lvl6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6pPr>
            <a:lvl7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7pPr>
            <a:lvl8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8pPr>
            <a:lvl9pPr marL="252000" indent="-252000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/>
            </a:lvl9pPr>
          </a:lstStyle>
          <a:p>
            <a:pPr>
              <a:defRPr/>
            </a:pPr>
            <a:r>
              <a:rPr lang="de-DE" dirty="0">
                <a:solidFill>
                  <a:prstClr val="white"/>
                </a:solidFill>
              </a:rPr>
              <a:t>Exploring data</a:t>
            </a:r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95599"/>
      </p:ext>
    </p:extLst>
  </p:cSld>
  <p:clrMapOvr>
    <a:masterClrMapping/>
  </p:clrMapOvr>
</p:sld>
</file>

<file path=ppt/slides/slide10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2347C0C0-EC10-4DC2-BCB3-42EC8A0C47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Gender vs. news videos YouTube</a:t>
            </a:r>
            <a:br>
              <a:rPr lang="de-DE" sz="3600" dirty="0">
                <a:solidFill>
                  <a:schemeClr val="accent6"/>
                </a:solidFill>
              </a:rPr>
            </a:br>
            <a:r>
              <a:rPr lang="de-DE" sz="3600" dirty="0">
                <a:solidFill>
                  <a:schemeClr val="accent6"/>
                </a:solidFill>
              </a:rPr>
              <a:t>New coding</a:t>
            </a:r>
            <a:br>
              <a:rPr lang="de-DE" sz="3600" dirty="0">
                <a:solidFill>
                  <a:schemeClr val="accent6"/>
                </a:solidFill>
              </a:rPr>
            </a:br>
            <a:endParaRPr lang="de-DE" sz="3600" dirty="0">
              <a:solidFill>
                <a:schemeClr val="accent6"/>
              </a:solidFill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4BCA5F3-5C67-47C8-8497-535BB481B9F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2300832"/>
            <a:ext cx="8094634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>
                <a:latin typeface="+mn-lt"/>
              </a:rPr>
              <a:t>Distinction between "never" and "ever": </a:t>
            </a: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r>
              <a:rPr lang="de-DE" b="0" dirty="0">
                <a:latin typeface="+mn-lt"/>
              </a:rPr>
              <a:t>Interpretation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b="0" dirty="0">
                <a:latin typeface="+mn-lt"/>
              </a:rPr>
              <a:t>32% of girls and 27% of boys in this sample never watch news videos on YouTube, so the differences here are much smaller!</a:t>
            </a:r>
          </a:p>
          <a:p>
            <a:pPr>
              <a:defRPr/>
            </a:pPr>
            <a:r>
              <a:rPr lang="de-DE" dirty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 It's the modeling that counts!</a:t>
            </a:r>
            <a:endParaRPr lang="de-DE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641" y="2723792"/>
            <a:ext cx="6715125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31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2347C0C0-EC10-4DC2-BCB3-42EC8A0C477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Work phase &amp; homework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4BCA5F3-5C67-47C8-8497-535BB481B9F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Explore your own questions!</a:t>
            </a:r>
            <a:endParaRPr dirty="0">
              <a:latin typeface="+mn-lt"/>
            </a:endParaRPr>
          </a:p>
          <a:p>
            <a:pPr>
              <a:buFont typeface="Wingdings"/>
              <a:buChar char="§"/>
              <a:defRPr/>
            </a:pPr>
            <a:endParaRPr lang="de-DE" b="0" dirty="0">
              <a:latin typeface="+mn-lt"/>
            </a:endParaRPr>
          </a:p>
          <a:p>
            <a:pPr>
              <a:buFont typeface="Wingdings"/>
              <a:buChar char="§"/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Remember: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>
                <a:latin typeface="+mn-lt"/>
              </a:rPr>
              <a:t>What features do I need for this?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>
                <a:latin typeface="+mn-lt"/>
              </a:rPr>
              <a:t>How do you want to recode?</a:t>
            </a:r>
            <a:endParaRPr dirty="0">
              <a:latin typeface="+mn-lt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b="0" dirty="0">
                <a:latin typeface="+mn-lt"/>
              </a:rPr>
              <a:t>On which axes would you place the characteristics? Give reasons.</a:t>
            </a:r>
            <a:endParaRPr dirty="0">
              <a:latin typeface="+mn-lt"/>
            </a:endParaRPr>
          </a:p>
          <a:p>
            <a:pPr>
              <a:defRPr/>
            </a:pPr>
            <a:endParaRPr lang="de-DE" sz="1600" b="0"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2760842"/>
      </p:ext>
    </p:extLst>
  </p:cSld>
  <p:clrMapOvr>
    <a:masterClrMapping/>
  </p:clrMapOvr>
</p:sld>
</file>

<file path=ppt/slides/slide1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3A7D4186-19CB-4F9B-9F93-8C95034F2AA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0" y="1162453"/>
            <a:ext cx="8243886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Homework per group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BD5E1EB-A2F4-4726-909D-02E35426E40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48" y="1918445"/>
            <a:ext cx="8563141" cy="42823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>
                <a:latin typeface="+mn-lt"/>
              </a:rPr>
              <a:t>Explore questions, test hypotheses and investigate correlations!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1. </a:t>
            </a:r>
            <a:r>
              <a:rPr lang="de-DE" b="1" dirty="0">
                <a:latin typeface="+mn-lt"/>
              </a:rPr>
              <a:t>choose a question that you wrote down last lesson and examine it for this sample!</a:t>
            </a:r>
            <a:endParaRPr b="1" dirty="0">
              <a:latin typeface="+mn-lt"/>
            </a:endParaRPr>
          </a:p>
          <a:p>
            <a:pPr>
              <a:defRPr/>
            </a:pPr>
            <a:r>
              <a:rPr lang="de-DE" b="0" dirty="0">
                <a:latin typeface="+mn-lt"/>
              </a:rPr>
              <a:t>Which variables in the YOU-PB dataset do you need to examine?</a:t>
            </a:r>
          </a:p>
          <a:p>
            <a:pPr>
              <a:defRPr/>
            </a:pPr>
            <a:r>
              <a:rPr lang="de-DE" b="0" dirty="0">
                <a:latin typeface="+mn-lt"/>
              </a:rPr>
              <a:t>How do you want to recode?</a:t>
            </a:r>
          </a:p>
          <a:p>
            <a:pPr>
              <a:defRPr/>
            </a:pPr>
            <a:r>
              <a:rPr lang="de-DE" b="0" dirty="0">
                <a:latin typeface="+mn-lt"/>
              </a:rPr>
              <a:t>Use the available YOU-PB data to answer the question!</a:t>
            </a:r>
          </a:p>
          <a:p>
            <a:pPr>
              <a:defRPr/>
            </a:pPr>
            <a:r>
              <a:rPr lang="de-DE" b="0" dirty="0">
                <a:latin typeface="+mn-lt"/>
              </a:rPr>
              <a:t>Use the data to formulate a precise statement!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r>
              <a:rPr lang="de-DE" dirty="0">
                <a:latin typeface="+mn-lt"/>
              </a:rPr>
              <a:t>2. choose a second question that you wrote down last lesson and examine it!</a:t>
            </a: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buFont typeface="Wingdings"/>
              <a:buChar char="§"/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endParaRPr lang="de-DE" dirty="0">
              <a:latin typeface="+mn-lt"/>
            </a:endParaRPr>
          </a:p>
          <a:p>
            <a:pPr>
              <a:defRPr/>
            </a:pPr>
            <a:endParaRPr lang="de-DE" dirty="0">
              <a:latin typeface="+mn-lt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609D9BF-5B04-4368-8059-AEA523931CF6}"/>
              </a:ext>
            </a:extLst>
          </p:cNvPr>
          <p:cNvSpPr/>
          <p:nvPr/>
        </p:nvSpPr>
        <p:spPr bwMode="auto">
          <a:xfrm>
            <a:off x="450849" y="1918446"/>
            <a:ext cx="8242297" cy="42823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13697"/>
      </p:ext>
    </p:extLst>
  </p:cSld>
  <p:clrMapOvr>
    <a:masterClrMapping/>
  </p:clrMapOvr>
</p:sld>
</file>

<file path=ppt/slides/slide1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1B0EFD5F-FF08-489B-94FB-5EDEBCAB3C4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Distribution comparisons in CODAP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FDBBC5A6-12FA-4F5C-89EA-F971FC9E0E8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/>
              <a:t>To what extent do the students in this sample differ in terms of the number of apps they have on their smartphone/tablet? </a:t>
            </a:r>
            <a:endParaRPr dirty="0"/>
          </a:p>
          <a:p>
            <a:pPr>
              <a:buFont typeface="Wingdings"/>
              <a:buChar char="§"/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813179E-3237-4C8E-A0F5-8D87D4DFF65B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6B2BCE8-87F5-4984-88EF-0BA49F56DE0E}"/>
              </a:ext>
            </a:extLst>
          </p:cNvPr>
          <p:cNvPicPr/>
          <p:nvPr/>
        </p:nvPicPr>
        <p:blipFill>
          <a:blip r:embed="rId3"/>
          <a:stretch/>
        </p:blipFill>
        <p:spPr bwMode="auto">
          <a:xfrm>
            <a:off x="602111" y="2559767"/>
            <a:ext cx="7939775" cy="363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35711"/>
      </p:ext>
    </p:extLst>
  </p:cSld>
  <p:clrMapOvr>
    <a:masterClrMapping/>
  </p:clrMapOvr>
</p:sld>
</file>

<file path=ppt/slides/slide1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A1F614A7-1AC6-4A63-85E5-4F53286207B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Hierarchization of data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F35CE07-35AF-4755-90FD-2459B9468F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/>
              <a:t>Examine three variables: e.g. to what extent do the students in this sample differ in the individual age groups in terms of the number of contacts they have on their smartphone?</a:t>
            </a:r>
            <a:endParaRPr dirty="0"/>
          </a:p>
          <a:p>
            <a:pPr>
              <a:buFont typeface="Wingdings"/>
              <a:buChar char="§"/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C8279A74-4E9E-43DE-8AA3-9E88B37F7B2E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A5D542E5-9462-47EC-B0CD-DAEBD2981285}"/>
              </a:ext>
            </a:extLst>
          </p:cNvPr>
          <p:cNvPicPr/>
          <p:nvPr/>
        </p:nvPicPr>
        <p:blipFill>
          <a:blip r:embed="rId3"/>
          <a:stretch/>
        </p:blipFill>
        <p:spPr bwMode="auto">
          <a:xfrm>
            <a:off x="2096834" y="2962447"/>
            <a:ext cx="5131122" cy="349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71398"/>
      </p:ext>
    </p:extLst>
  </p:cSld>
  <p:clrMapOvr>
    <a:masterClrMapping/>
  </p:clrMapOvr>
</p:sld>
</file>

<file path=ppt/slides/slide15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CF5B8AE-F051-4FF9-90F9-01C60877557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Statistical evaluations</a:t>
            </a:r>
            <a:endParaRPr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12BAB53-4B3F-4B0D-A6D9-372709007366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Relationship between two categorical characteristics III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Take the question as an example:</a:t>
            </a:r>
            <a:endParaRPr dirty="0"/>
          </a:p>
          <a:p>
            <a:pPr algn="ctr">
              <a:defRPr/>
            </a:pPr>
            <a:r>
              <a:rPr lang="de-DE" dirty="0">
                <a:solidFill>
                  <a:srgbClr val="555555"/>
                </a:solidFill>
              </a:rPr>
              <a:t>"To what extent can different student groups be identified in this sample between public transport app use and news app use?</a:t>
            </a:r>
            <a:r>
              <a:rPr lang="de-DE" dirty="0"/>
              <a:t>"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What features do I need for this?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On which axes would you place the characteristics? Give reasons.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Try to answer the question with the YOU-PB data in CODAP</a:t>
            </a:r>
          </a:p>
          <a:p>
            <a:pPr algn="ctr">
              <a:defRPr/>
            </a:pP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D7FB49B0-5C98-44BB-B82E-88E69288729F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588272"/>
      </p:ext>
    </p:extLst>
  </p:cSld>
  <p:clrMapOvr>
    <a:masterClrMapping/>
  </p:clrMapOvr>
</p:sld>
</file>

<file path=ppt/slides/slide16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1A2B49C-C2EF-4524-9255-6E121D88C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38562" y="1710751"/>
            <a:ext cx="8842684" cy="4598569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AAEC5E84-CA35-4D45-AC75-CAD14AA794A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dirty="0">
                <a:solidFill>
                  <a:schemeClr val="accent6"/>
                </a:solidFill>
              </a:rPr>
              <a:t>Now more complex: Public transport app vs. news app</a:t>
            </a:r>
            <a:endParaRPr sz="2800" dirty="0"/>
          </a:p>
        </p:txBody>
      </p:sp>
      <p:sp>
        <p:nvSpPr>
          <p:cNvPr id="8" name="Rechteck 22">
            <a:extLst>
              <a:ext uri="{FF2B5EF4-FFF2-40B4-BE49-F238E27FC236}">
                <a16:creationId xmlns:a16="http://schemas.microsoft.com/office/drawing/2014/main" id="{54AC53EB-62F4-4A1D-B4B6-A8273FDFD88E}"/>
              </a:ext>
            </a:extLst>
          </p:cNvPr>
          <p:cNvSpPr/>
          <p:nvPr/>
        </p:nvSpPr>
        <p:spPr bwMode="auto">
          <a:xfrm>
            <a:off x="5833961" y="1905639"/>
            <a:ext cx="1656301" cy="871002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9" name="Textfeld 25">
            <a:extLst>
              <a:ext uri="{FF2B5EF4-FFF2-40B4-BE49-F238E27FC236}">
                <a16:creationId xmlns:a16="http://schemas.microsoft.com/office/drawing/2014/main" id="{9660D23D-9673-4251-BBF1-6DC06F9CE1E8}"/>
              </a:ext>
            </a:extLst>
          </p:cNvPr>
          <p:cNvSpPr/>
          <p:nvPr/>
        </p:nvSpPr>
        <p:spPr bwMode="auto">
          <a:xfrm>
            <a:off x="4742686" y="2118735"/>
            <a:ext cx="109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5,99 %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0" name="Textfeld 26">
            <a:extLst>
              <a:ext uri="{FF2B5EF4-FFF2-40B4-BE49-F238E27FC236}">
                <a16:creationId xmlns:a16="http://schemas.microsoft.com/office/drawing/2014/main" id="{A657F3DF-1ED6-4249-82E9-5C4AAA61A307}"/>
              </a:ext>
            </a:extLst>
          </p:cNvPr>
          <p:cNvSpPr/>
          <p:nvPr/>
        </p:nvSpPr>
        <p:spPr bwMode="auto">
          <a:xfrm>
            <a:off x="4839582" y="4204449"/>
            <a:ext cx="1147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54 %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1" name="Textfeld 27">
            <a:extLst>
              <a:ext uri="{FF2B5EF4-FFF2-40B4-BE49-F238E27FC236}">
                <a16:creationId xmlns:a16="http://schemas.microsoft.com/office/drawing/2014/main" id="{634F78DE-2C0D-485B-9542-00414143966F}"/>
              </a:ext>
            </a:extLst>
          </p:cNvPr>
          <p:cNvSpPr/>
          <p:nvPr/>
        </p:nvSpPr>
        <p:spPr bwMode="auto">
          <a:xfrm>
            <a:off x="3473358" y="4220484"/>
            <a:ext cx="1135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16,6 %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2" name="Rechteck 22">
            <a:extLst>
              <a:ext uri="{FF2B5EF4-FFF2-40B4-BE49-F238E27FC236}">
                <a16:creationId xmlns:a16="http://schemas.microsoft.com/office/drawing/2014/main" id="{9FEE0239-19DC-46D1-87A4-D1B7C9AC8274}"/>
              </a:ext>
            </a:extLst>
          </p:cNvPr>
          <p:cNvSpPr/>
          <p:nvPr/>
        </p:nvSpPr>
        <p:spPr bwMode="auto">
          <a:xfrm>
            <a:off x="5833960" y="4017021"/>
            <a:ext cx="1656301" cy="871003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3" name="Rechteck 22">
            <a:extLst>
              <a:ext uri="{FF2B5EF4-FFF2-40B4-BE49-F238E27FC236}">
                <a16:creationId xmlns:a16="http://schemas.microsoft.com/office/drawing/2014/main" id="{D6255697-EDA9-4286-9DDE-C836AFB1C126}"/>
              </a:ext>
            </a:extLst>
          </p:cNvPr>
          <p:cNvSpPr/>
          <p:nvPr/>
        </p:nvSpPr>
        <p:spPr bwMode="auto">
          <a:xfrm>
            <a:off x="8198597" y="3252815"/>
            <a:ext cx="883654" cy="288031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4" name="Rechteck 22">
            <a:extLst>
              <a:ext uri="{FF2B5EF4-FFF2-40B4-BE49-F238E27FC236}">
                <a16:creationId xmlns:a16="http://schemas.microsoft.com/office/drawing/2014/main" id="{C04B7B84-71EF-40E8-8EC0-E53C51836C0E}"/>
              </a:ext>
            </a:extLst>
          </p:cNvPr>
          <p:cNvSpPr/>
          <p:nvPr/>
        </p:nvSpPr>
        <p:spPr bwMode="auto">
          <a:xfrm>
            <a:off x="5833961" y="2776642"/>
            <a:ext cx="1656301" cy="1240379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5" name="Textfeld 26">
            <a:extLst>
              <a:ext uri="{FF2B5EF4-FFF2-40B4-BE49-F238E27FC236}">
                <a16:creationId xmlns:a16="http://schemas.microsoft.com/office/drawing/2014/main" id="{D1BC7A30-BFEF-442D-B88E-6EA25DBBBC65}"/>
              </a:ext>
            </a:extLst>
          </p:cNvPr>
          <p:cNvSpPr/>
          <p:nvPr/>
        </p:nvSpPr>
        <p:spPr bwMode="auto">
          <a:xfrm>
            <a:off x="4608655" y="3185223"/>
            <a:ext cx="1337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>
                <a:solidFill>
                  <a:srgbClr val="555555"/>
                </a:solidFill>
              </a:rPr>
              <a:t>10,94 %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6" name="Rechteck 22">
            <a:extLst>
              <a:ext uri="{FF2B5EF4-FFF2-40B4-BE49-F238E27FC236}">
                <a16:creationId xmlns:a16="http://schemas.microsoft.com/office/drawing/2014/main" id="{1728EFCA-3C67-482F-9E8E-80A483420987}"/>
              </a:ext>
            </a:extLst>
          </p:cNvPr>
          <p:cNvSpPr/>
          <p:nvPr/>
        </p:nvSpPr>
        <p:spPr bwMode="auto">
          <a:xfrm>
            <a:off x="1823459" y="4011401"/>
            <a:ext cx="1649899" cy="871003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Arial"/>
              <a:buNone/>
              <a:defRPr/>
            </a:pPr>
            <a:endParaRPr lang="de-DE">
              <a:solidFill>
                <a:srgbClr val="555555"/>
              </a:solidFill>
              <a:latin typeface="Arial"/>
              <a:cs typeface="DejaVu Sans"/>
            </a:endParaRPr>
          </a:p>
        </p:txBody>
      </p:sp>
      <p:sp>
        <p:nvSpPr>
          <p:cNvPr id="17" name="Textfeld 28">
            <a:extLst>
              <a:ext uri="{FF2B5EF4-FFF2-40B4-BE49-F238E27FC236}">
                <a16:creationId xmlns:a16="http://schemas.microsoft.com/office/drawing/2014/main" id="{0B39072C-101F-438C-ABBE-1D7DDFDFEFF4}"/>
              </a:ext>
            </a:extLst>
          </p:cNvPr>
          <p:cNvSpPr/>
          <p:nvPr/>
        </p:nvSpPr>
        <p:spPr bwMode="auto">
          <a:xfrm>
            <a:off x="166480" y="5475284"/>
            <a:ext cx="341884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555555"/>
                </a:solidFill>
              </a:rPr>
              <a:t>To what extent can different groups of pupils be identified between public transport use and news use?</a:t>
            </a:r>
            <a:endParaRPr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4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4" grpId="0" animBg="1"/>
      <p:bldP spid="15" grpId="0"/>
      <p:bldP spid="16" grpId="0" animBg="1"/>
    </p:bldLst>
  </p:timing>
</p:sld>
</file>

<file path=ppt/slides/slide17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CBC45416-3888-4613-9C5E-C25FF369FE6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Public transport app vs. news app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920387C-1A85-4552-A438-79C4403508F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49261" y="1772816"/>
            <a:ext cx="8242298" cy="489654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b="0" dirty="0">
                <a:latin typeface="+mn-lt"/>
              </a:rPr>
              <a:t>It makes sense to have three categories  </a:t>
            </a:r>
            <a:endParaRPr dirty="0">
              <a:latin typeface="+mn-lt"/>
            </a:endParaRPr>
          </a:p>
          <a:p>
            <a:pPr marL="342900" lvl="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Hardly used: rarely, never</a:t>
            </a:r>
            <a:endParaRPr dirty="0">
              <a:latin typeface="+mn-lt"/>
            </a:endParaRPr>
          </a:p>
          <a:p>
            <a:pPr marL="342900" lvl="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Average use: once a month, once a fortnight, once a week</a:t>
            </a:r>
            <a:endParaRPr dirty="0">
              <a:latin typeface="+mn-lt"/>
            </a:endParaRPr>
          </a:p>
          <a:p>
            <a:pPr marL="342900" lvl="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Frequent use: several times a week, daily</a:t>
            </a:r>
            <a:endParaRPr dirty="0">
              <a:latin typeface="+mn-lt"/>
            </a:endParaRPr>
          </a:p>
          <a:p>
            <a:pPr>
              <a:defRPr/>
            </a:pPr>
            <a:endParaRPr lang="de-DE" b="0" dirty="0">
              <a:latin typeface="+mn-lt"/>
            </a:endParaRPr>
          </a:p>
          <a:p>
            <a:pPr>
              <a:defRPr/>
            </a:pPr>
            <a:r>
              <a:rPr lang="de-DE" b="0" dirty="0">
                <a:latin typeface="+mn-lt"/>
              </a:rPr>
              <a:t>Looking at the graph, it is noticeable that there are essentially four groups in this data set: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A small group that frequently uses both the news app and the public transport app (cell percentages are now available here, see slide 10): approx. 5.99% of respondents use the news app and the public transport app frequently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A group that shows average usage behavior with the public transport app and frequent use of a news app: approx. 10.94 %</a:t>
            </a:r>
            <a:endParaRPr lang="de-DE" dirty="0">
              <a:latin typeface="+mn-lt"/>
            </a:endParaRP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A group that hardly uses both the news app and the public transport app approx. 16.6 % of respondents </a:t>
            </a:r>
          </a:p>
          <a:p>
            <a:pPr marL="342900" indent="-342900">
              <a:buFont typeface="Wingdings"/>
              <a:buChar char="§"/>
              <a:defRPr/>
            </a:pPr>
            <a:r>
              <a:rPr lang="de-DE" b="0" dirty="0">
                <a:latin typeface="+mn-lt"/>
              </a:rPr>
              <a:t>A large group that hardly uses the public transport app and frequently uses the news app: 54% of respondents hardly use the public transport app but frequently use the news app </a:t>
            </a:r>
          </a:p>
          <a:p>
            <a:pPr>
              <a:buFont typeface="Wingdings"/>
              <a:buChar char="§"/>
              <a:defRPr/>
            </a:pPr>
            <a:endParaRPr lang="de-DE" sz="1600" b="0" dirty="0"/>
          </a:p>
          <a:p>
            <a:pPr>
              <a:defRPr/>
            </a:pPr>
            <a:endParaRPr lang="de-DE" b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CAF2C78-9B72-4475-98BE-D13FE98F35D0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3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0D0F358B-3D36-43D1-B8A1-F3E2A00629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A brief input: Statistical evaluations</a:t>
            </a:r>
            <a:endParaRPr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04CC7D37-D979-4813-B1BA-B0B90E8E660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Relationship between two categorical characteristics 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Take the question as an example:</a:t>
            </a:r>
            <a:endParaRPr dirty="0"/>
          </a:p>
          <a:p>
            <a:pPr algn="ctr">
              <a:defRPr/>
            </a:pPr>
            <a:r>
              <a:rPr lang="de-DE" dirty="0"/>
              <a:t>"In this sample, are boys or girls more likely to have a wearable at home?"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What features do I need for this?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On which axes would you place the characteristics? Give reasons.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Try to answer the question with the YOU-PB data in CODAP</a:t>
            </a:r>
          </a:p>
          <a:p>
            <a:pPr algn="ctr"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2223200"/>
      </p:ext>
    </p:extLst>
  </p:cSld>
  <p:clrMapOvr>
    <a:masterClrMapping/>
  </p:clrMapOvr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3DCFE1BD-08F7-4CD0-8A52-6307B9536A1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Gender vs. </a:t>
            </a:r>
            <a:r>
              <a:rPr lang="de-DE" sz="3600" dirty="0" err="1">
                <a:solidFill>
                  <a:schemeClr val="accent6"/>
                </a:solidFill>
              </a:rPr>
              <a:t>wearable </a:t>
            </a:r>
            <a:r>
              <a:rPr lang="de-DE" sz="3600" dirty="0">
                <a:solidFill>
                  <a:schemeClr val="accent6"/>
                </a:solidFill>
              </a:rPr>
              <a:t>available</a:t>
            </a:r>
            <a:endParaRPr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DBE5C2E4-A90C-4340-B0FA-04F6AC0D1195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16" name="Rechteck 7">
            <a:extLst>
              <a:ext uri="{FF2B5EF4-FFF2-40B4-BE49-F238E27FC236}">
                <a16:creationId xmlns:a16="http://schemas.microsoft.com/office/drawing/2014/main" id="{F16133A1-51DF-43CA-964D-41AF3BE6FADA}"/>
              </a:ext>
            </a:extLst>
          </p:cNvPr>
          <p:cNvSpPr/>
          <p:nvPr/>
        </p:nvSpPr>
        <p:spPr bwMode="auto">
          <a:xfrm>
            <a:off x="449262" y="1918447"/>
            <a:ext cx="332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In this sample, are boys or girls more likely to have a wearable at home?"</a:t>
            </a:r>
            <a:endParaRPr dirty="0">
              <a:solidFill>
                <a:srgbClr val="555555"/>
              </a:solidFill>
            </a:endParaRPr>
          </a:p>
        </p:txBody>
      </p:sp>
      <p:sp>
        <p:nvSpPr>
          <p:cNvPr id="17" name="Rechteck 8">
            <a:extLst>
              <a:ext uri="{FF2B5EF4-FFF2-40B4-BE49-F238E27FC236}">
                <a16:creationId xmlns:a16="http://schemas.microsoft.com/office/drawing/2014/main" id="{57968043-60C3-4A7D-AC1D-3D4F1A37368B}"/>
              </a:ext>
            </a:extLst>
          </p:cNvPr>
          <p:cNvSpPr/>
          <p:nvPr/>
        </p:nvSpPr>
        <p:spPr bwMode="auto">
          <a:xfrm>
            <a:off x="449261" y="4019520"/>
            <a:ext cx="332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>
                <a:solidFill>
                  <a:srgbClr val="555555"/>
                </a:solidFill>
              </a:rPr>
              <a:t>How can such a question (or similar questions) be explored in CODAP?</a:t>
            </a:r>
            <a:endParaRPr dirty="0">
              <a:solidFill>
                <a:srgbClr val="555555"/>
              </a:solidFill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04324FE4-E862-40CB-B74A-0875D9D28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01649" y="1918447"/>
            <a:ext cx="4524507" cy="367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03725"/>
      </p:ext>
    </p:extLst>
  </p:cSld>
  <p:clrMapOvr>
    <a:masterClrMapping/>
  </p:clrMapOvr>
</p:sld>
</file>

<file path=ppt/slides/slide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523E8FA3-E80C-4404-A7AC-CF943FD38AD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Gender vs. </a:t>
            </a:r>
            <a:r>
              <a:rPr lang="de-DE" sz="3600" dirty="0" err="1">
                <a:solidFill>
                  <a:schemeClr val="accent6"/>
                </a:solidFill>
              </a:rPr>
              <a:t>wearable </a:t>
            </a:r>
            <a:r>
              <a:rPr lang="de-DE" sz="3600" dirty="0">
                <a:solidFill>
                  <a:schemeClr val="accent6"/>
                </a:solidFill>
              </a:rPr>
              <a:t>available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923F33B4-945A-4D3E-A090-3B28BE8AFD18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8" name="Rechteck 11">
            <a:extLst>
              <a:ext uri="{FF2B5EF4-FFF2-40B4-BE49-F238E27FC236}">
                <a16:creationId xmlns:a16="http://schemas.microsoft.com/office/drawing/2014/main" id="{C41F6D1D-9707-4262-88E6-395F7DB56E85}"/>
              </a:ext>
            </a:extLst>
          </p:cNvPr>
          <p:cNvSpPr/>
          <p:nvPr/>
        </p:nvSpPr>
        <p:spPr bwMode="auto">
          <a:xfrm>
            <a:off x="449261" y="1805068"/>
            <a:ext cx="7723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In this </a:t>
            </a:r>
            <a:r>
              <a:rPr lang="de-DE" dirty="0" err="1"/>
              <a:t>sample, </a:t>
            </a:r>
            <a:r>
              <a:rPr lang="de-DE" dirty="0"/>
              <a:t>are boys or girls </a:t>
            </a:r>
            <a:r>
              <a:rPr lang="de-DE" dirty="0" err="1"/>
              <a:t>more likely to </a:t>
            </a:r>
            <a:r>
              <a:rPr lang="de-DE" dirty="0"/>
              <a:t>have a wearable at home?"</a:t>
            </a:r>
            <a:endParaRPr lang="de-DE" dirty="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48D3B7B-464C-4933-ADBE-DA26FC48B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9336" y="2451399"/>
            <a:ext cx="5976664" cy="3709192"/>
          </a:xfrm>
          <a:prstGeom prst="rect">
            <a:avLst/>
          </a:prstGeom>
        </p:spPr>
      </p:pic>
      <p:sp>
        <p:nvSpPr>
          <p:cNvPr id="10" name="Textfeld 13">
            <a:extLst>
              <a:ext uri="{FF2B5EF4-FFF2-40B4-BE49-F238E27FC236}">
                <a16:creationId xmlns:a16="http://schemas.microsoft.com/office/drawing/2014/main" id="{3AFD2CF7-C473-476B-BDC9-A7D0FC4532B6}"/>
              </a:ext>
            </a:extLst>
          </p:cNvPr>
          <p:cNvSpPr/>
          <p:nvPr/>
        </p:nvSpPr>
        <p:spPr bwMode="auto">
          <a:xfrm>
            <a:off x="4310830" y="4440138"/>
            <a:ext cx="4729656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dirty="0">
                <a:solidFill>
                  <a:srgbClr val="555555"/>
                </a:solidFill>
              </a:rPr>
              <a:t>Boys in this sample are more likely to have a wearable at home, as this is the case for 61% of boys and only 55% of girls (or 39% of boys and 45% of girls do not have a wearable at home).</a:t>
            </a:r>
            <a:endParaRPr sz="2000"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71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1E581A1B-B1CE-4A7D-9EC7-72429BEA694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Gender vs. </a:t>
            </a:r>
            <a:r>
              <a:rPr lang="de-DE" sz="3600" dirty="0" err="1">
                <a:solidFill>
                  <a:schemeClr val="accent6"/>
                </a:solidFill>
              </a:rPr>
              <a:t>wearable </a:t>
            </a:r>
            <a:r>
              <a:rPr lang="de-DE" sz="3600" dirty="0">
                <a:solidFill>
                  <a:schemeClr val="accent6"/>
                </a:solidFill>
              </a:rPr>
              <a:t>available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0755B5BD-668A-42D8-8FDF-9D95E5A9F7E2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8" name="Rechteck 8">
            <a:extLst>
              <a:ext uri="{FF2B5EF4-FFF2-40B4-BE49-F238E27FC236}">
                <a16:creationId xmlns:a16="http://schemas.microsoft.com/office/drawing/2014/main" id="{B4D37482-60C4-4CC4-B011-65DE13E911FF}"/>
              </a:ext>
            </a:extLst>
          </p:cNvPr>
          <p:cNvSpPr/>
          <p:nvPr/>
        </p:nvSpPr>
        <p:spPr bwMode="auto">
          <a:xfrm>
            <a:off x="671021" y="1616169"/>
            <a:ext cx="7429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In this sample, are boys or girls more likely to have a wearable at home?"</a:t>
            </a:r>
            <a:endParaRPr lang="de-DE" dirty="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0C6CE2-08F0-4D5D-A450-D3680E707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21283" y="2207687"/>
            <a:ext cx="6095954" cy="3487859"/>
          </a:xfrm>
          <a:prstGeom prst="rect">
            <a:avLst/>
          </a:prstGeom>
        </p:spPr>
      </p:pic>
      <p:sp>
        <p:nvSpPr>
          <p:cNvPr id="16" name="Textfeld 14">
            <a:extLst>
              <a:ext uri="{FF2B5EF4-FFF2-40B4-BE49-F238E27FC236}">
                <a16:creationId xmlns:a16="http://schemas.microsoft.com/office/drawing/2014/main" id="{6A7EC1E1-FD38-4879-8530-997DEE6BB4F8}"/>
              </a:ext>
            </a:extLst>
          </p:cNvPr>
          <p:cNvSpPr/>
          <p:nvPr/>
        </p:nvSpPr>
        <p:spPr bwMode="auto">
          <a:xfrm>
            <a:off x="5292080" y="4437112"/>
            <a:ext cx="379095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dirty="0">
                <a:solidFill>
                  <a:srgbClr val="555555"/>
                </a:solidFill>
              </a:rPr>
              <a:t>In the "wearable at home" group, 46% are male and 54% female.</a:t>
            </a:r>
            <a:endParaRPr sz="2000"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47171"/>
      </p:ext>
    </p:extLst>
  </p:cSld>
  <p:clrMapOvr>
    <a:masterClrMapping/>
  </p:clrMapOvr>
</p:sld>
</file>

<file path=ppt/slides/slide6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FCC7BF4-1189-475D-98A7-B421894CCB8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Gender vs. </a:t>
            </a:r>
            <a:r>
              <a:rPr lang="de-DE" sz="3600" dirty="0" err="1">
                <a:solidFill>
                  <a:schemeClr val="accent6"/>
                </a:solidFill>
              </a:rPr>
              <a:t>wearable </a:t>
            </a:r>
            <a:r>
              <a:rPr lang="de-DE" sz="3600" dirty="0">
                <a:solidFill>
                  <a:schemeClr val="accent6"/>
                </a:solidFill>
              </a:rPr>
              <a:t>available</a:t>
            </a:r>
            <a:endParaRPr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F997D59-1EE4-4CEF-95B6-6920C706A1E3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44982C8-7A9C-4CB3-98AB-23A78F8CECA9}"/>
              </a:ext>
            </a:extLst>
          </p:cNvPr>
          <p:cNvSpPr/>
          <p:nvPr/>
        </p:nvSpPr>
        <p:spPr bwMode="auto">
          <a:xfrm>
            <a:off x="645837" y="1587230"/>
            <a:ext cx="80473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dirty="0"/>
              <a:t>In this sample, are boys or girls more likely to have a wearable at home?"</a:t>
            </a:r>
            <a:endParaRPr lang="de-DE" dirty="0">
              <a:solidFill>
                <a:srgbClr val="555555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05D7561-FA87-40B8-ADED-D0DB1139C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9261" y="2160560"/>
            <a:ext cx="6066955" cy="3534986"/>
          </a:xfrm>
          <a:prstGeom prst="rect">
            <a:avLst/>
          </a:prstGeom>
        </p:spPr>
      </p:pic>
      <p:sp>
        <p:nvSpPr>
          <p:cNvPr id="10" name="Textfeld 12">
            <a:extLst>
              <a:ext uri="{FF2B5EF4-FFF2-40B4-BE49-F238E27FC236}">
                <a16:creationId xmlns:a16="http://schemas.microsoft.com/office/drawing/2014/main" id="{06E82C1A-29E4-4B0F-947D-74C0AAE53B4D}"/>
              </a:ext>
            </a:extLst>
          </p:cNvPr>
          <p:cNvSpPr/>
          <p:nvPr/>
        </p:nvSpPr>
        <p:spPr bwMode="auto">
          <a:xfrm>
            <a:off x="4669498" y="4301274"/>
            <a:ext cx="437328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2000" dirty="0">
                <a:solidFill>
                  <a:srgbClr val="555555"/>
                </a:solidFill>
              </a:rPr>
              <a:t>17% of respondents are male </a:t>
            </a:r>
            <a:r>
              <a:rPr lang="de-DE" sz="2000" u="sng" dirty="0">
                <a:solidFill>
                  <a:srgbClr val="555555"/>
                </a:solidFill>
              </a:rPr>
              <a:t>and </a:t>
            </a:r>
            <a:r>
              <a:rPr lang="de-DE" sz="2000" dirty="0">
                <a:solidFill>
                  <a:srgbClr val="555555"/>
                </a:solidFill>
              </a:rPr>
              <a:t>do not have a wearable at home</a:t>
            </a:r>
            <a:endParaRPr sz="2000" dirty="0">
              <a:solidFill>
                <a:srgbClr val="555555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2000" dirty="0">
                <a:solidFill>
                  <a:srgbClr val="555555"/>
                </a:solidFill>
              </a:rPr>
              <a:t>25% of respondents are female </a:t>
            </a:r>
            <a:r>
              <a:rPr lang="de-DE" sz="2000" u="sng" dirty="0">
                <a:solidFill>
                  <a:srgbClr val="555555"/>
                </a:solidFill>
              </a:rPr>
              <a:t>and </a:t>
            </a:r>
            <a:r>
              <a:rPr lang="de-DE" sz="2000" dirty="0">
                <a:solidFill>
                  <a:srgbClr val="555555"/>
                </a:solidFill>
              </a:rPr>
              <a:t>do not have a wearable at home </a:t>
            </a:r>
            <a:endParaRPr sz="2000"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55647"/>
      </p:ext>
    </p:extLst>
  </p:cSld>
  <p:clrMapOvr>
    <a:masterClrMapping/>
  </p:clrMapOvr>
</p:sld>
</file>

<file path=ppt/slides/slide7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72F6A5D5-F0F7-4318-BFC8-26A41AFF108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>
                <a:solidFill>
                  <a:schemeClr val="accent6"/>
                </a:solidFill>
              </a:rPr>
              <a:t>Statistical evaluations</a:t>
            </a:r>
            <a:endParaRPr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8C0BC4C-F41E-4DCF-9AEC-DF0F54297A44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0850" y="1918447"/>
            <a:ext cx="8242298" cy="428232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2400" dirty="0"/>
              <a:t>Relationship between two categorical characteristics II</a:t>
            </a:r>
            <a:endParaRPr dirty="0"/>
          </a:p>
          <a:p>
            <a:pPr algn="ctr">
              <a:defRPr/>
            </a:pPr>
            <a:endParaRPr lang="de-DE" sz="2400" dirty="0"/>
          </a:p>
          <a:p>
            <a:pPr algn="ctr">
              <a:defRPr/>
            </a:pPr>
            <a:r>
              <a:rPr lang="de-DE" dirty="0"/>
              <a:t>Take the question as an example:</a:t>
            </a:r>
            <a:endParaRPr dirty="0"/>
          </a:p>
          <a:p>
            <a:pPr algn="ctr">
              <a:defRPr/>
            </a:pPr>
            <a:r>
              <a:rPr lang="de-DE" dirty="0"/>
              <a:t>" </a:t>
            </a:r>
            <a:r>
              <a:rPr lang="de-DE" dirty="0">
                <a:solidFill>
                  <a:srgbClr val="555555"/>
                </a:solidFill>
              </a:rPr>
              <a:t>In this sample, do female students or male students tend to watch news videos on YouTube?</a:t>
            </a:r>
            <a:r>
              <a:rPr lang="de-DE" dirty="0"/>
              <a:t>"</a:t>
            </a:r>
            <a:endParaRPr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algn="ctr">
              <a:defRPr/>
            </a:pPr>
            <a:endParaRPr lang="de-DE" b="0" dirty="0"/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What features do I need for this?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How can the characteristics be recoded so that only 2 characteristics are available?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On which axes would you place the characteristics? Give reasons.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de-DE" dirty="0"/>
              <a:t>Try to answer the question with the YOU-PB data in CODAP</a:t>
            </a:r>
          </a:p>
          <a:p>
            <a:pPr algn="ctr">
              <a:defRPr/>
            </a:pP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DB5DD91-16EC-43C1-A5E7-451C0CB52A22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77506"/>
      </p:ext>
    </p:extLst>
  </p:cSld>
  <p:clrMapOvr>
    <a:masterClrMapping/>
  </p:clrMapOvr>
</p:sld>
</file>

<file path=ppt/slides/slide8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F0AA683D-4B80-4ED0-8954-69DBD26DDE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Gender vs. news videos YouTube</a:t>
            </a:r>
            <a:br>
              <a:rPr lang="de-DE" sz="3600" dirty="0">
                <a:solidFill>
                  <a:schemeClr val="accent6"/>
                </a:solidFill>
              </a:rPr>
            </a:br>
            <a:r>
              <a:rPr lang="de-DE" sz="3600" dirty="0">
                <a:solidFill>
                  <a:schemeClr val="accent6"/>
                </a:solidFill>
              </a:rPr>
              <a:t>Recode</a:t>
            </a: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A0ABE8E-BA2A-4B07-808B-7720FE1B6BFE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279" y="2578331"/>
            <a:ext cx="5239026" cy="348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41810"/>
      </p:ext>
    </p:extLst>
  </p:cSld>
  <p:clrMapOvr>
    <a:masterClrMapping/>
  </p:clrMapOvr>
</p:sld>
</file>

<file path=ppt/slides/slide9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E00913-AF1D-4E0A-BF2C-69AAB9C8D0B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790683" y="457244"/>
            <a:ext cx="1937189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D19B56-FA76-45E7-AB7F-D1E9C8331FB4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22" name="Picture 4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DB980EBA-8F3D-47BF-A4F1-F922EAC3C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21003" y="538259"/>
            <a:ext cx="930839" cy="349167"/>
          </a:xfrm>
          <a:prstGeom prst="rect">
            <a:avLst/>
          </a:prstGeom>
          <a:noFill/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F0AA683D-4B80-4ED0-8954-69DBD26DDE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49261" y="1162454"/>
            <a:ext cx="8243887" cy="1044000"/>
          </a:xfrm>
        </p:spPr>
        <p:txBody>
          <a:bodyPr/>
          <a:lstStyle/>
          <a:p>
            <a:pPr>
              <a:defRPr/>
            </a:pPr>
            <a:r>
              <a:rPr lang="de-DE" sz="3600" dirty="0">
                <a:solidFill>
                  <a:schemeClr val="accent6"/>
                </a:solidFill>
              </a:rPr>
              <a:t>Gender vs. news videos YouTube</a:t>
            </a:r>
            <a:br>
              <a:rPr lang="de-DE" sz="3600" dirty="0">
                <a:solidFill>
                  <a:schemeClr val="accent6"/>
                </a:solidFill>
              </a:rPr>
            </a:br>
            <a:endParaRPr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A0ABE8E-BA2A-4B07-808B-7720FE1B6BFE}"/>
              </a:ext>
            </a:extLst>
          </p:cNvPr>
          <p:cNvSpPr/>
          <p:nvPr/>
        </p:nvSpPr>
        <p:spPr bwMode="auto">
          <a:xfrm>
            <a:off x="450850" y="1918447"/>
            <a:ext cx="8242298" cy="42823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>
              <a:buClr>
                <a:srgbClr val="18B0E2"/>
              </a:buClr>
              <a:buFont typeface="Arial"/>
              <a:buNone/>
              <a:defRPr/>
            </a:pPr>
            <a:endParaRPr lang="de-DE" sz="600">
              <a:solidFill>
                <a:srgbClr val="555555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272" y="2206454"/>
            <a:ext cx="6791325" cy="2600325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56704" y="5180611"/>
            <a:ext cx="7617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dirty="0"/>
              <a:t>Of the girls in this sample, 21% frequently watch news videos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de-DE" dirty="0"/>
              <a:t>Among the boys in this sample, the figure is 37%, which is significantly higher!</a:t>
            </a:r>
          </a:p>
        </p:txBody>
      </p:sp>
    </p:spTree>
    <p:extLst>
      <p:ext uri="{BB962C8B-B14F-4D97-AF65-F5344CB8AC3E}">
        <p14:creationId xmlns:p14="http://schemas.microsoft.com/office/powerpoint/2010/main" val="56749391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Template>Vorlage_PPT_UPB</ap:Template>
  <ap:TotalTime>0</ap:TotalTime>
  <ap:Words>997</ap:Words>
  <ap:Application>Microsoft Office PowerPoint</ap:Application>
  <ap:PresentationFormat>Bildschirmpräsentation (4:3)</ap:PresentationFormat>
  <ap:Paragraphs>141</ap:Paragraphs>
  <ap:Slides>17</ap:Slides>
  <ap:Notes>0</ap:Notes>
  <ap:HiddenSlides>5</ap:HiddenSlides>
  <ap:MMClips>0</ap:MMClips>
  <ap:ScaleCrop>false</ap:ScaleCrop>
  <ap:HeadingPairs>
    <vt:vector baseType="variant" size="6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ap:HeadingPairs>
  <ap:TitlesOfParts>
    <vt:vector baseType="lpstr" size="23">
      <vt:lpstr>Arial</vt:lpstr>
      <vt:lpstr>Arial Narrow</vt:lpstr>
      <vt:lpstr>Calibri</vt:lpstr>
      <vt:lpstr>Wingdings</vt:lpstr>
      <vt:lpstr>Wingdings 2</vt:lpstr>
      <vt:lpstr>POWERPOINT MASTER UNIVERSITÄT PADERBORN</vt:lpstr>
      <vt:lpstr>PowerPoint-Präsentation</vt:lpstr>
      <vt:lpstr>Ein kurzer Input: Statistische Auswertungen</vt:lpstr>
      <vt:lpstr>Geschlecht vs. Wearable vorhanden</vt:lpstr>
      <vt:lpstr>Geschlecht vs. Wearable vorhanden</vt:lpstr>
      <vt:lpstr>Geschlecht vs. Wearable vorhanden</vt:lpstr>
      <vt:lpstr>Geschlecht vs. Wearable vorhanden</vt:lpstr>
      <vt:lpstr>Statistische Auswertungen</vt:lpstr>
      <vt:lpstr>Geschlecht vs. Nachrichtenvideos YouTube Umcodieren</vt:lpstr>
      <vt:lpstr>Geschlecht vs. Nachrichtenvideos YouTube </vt:lpstr>
      <vt:lpstr>Geschlecht vs. Nachrichtenvideos YouTube Neue Codierung </vt:lpstr>
      <vt:lpstr>Arbeitsphase &amp; Hausaufgabe</vt:lpstr>
      <vt:lpstr>Hausaufgaben pro Gruppe</vt:lpstr>
      <vt:lpstr>Verteilungsvergleiche in CODAP</vt:lpstr>
      <vt:lpstr>Hierarchisierung von Daten</vt:lpstr>
      <vt:lpstr>Statistische Auswertungen</vt:lpstr>
      <vt:lpstr>Nun komplexer: ÖPNV App vs. Nachrichten App</vt:lpstr>
      <vt:lpstr>ÖPNV App vs. Nachrichten App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creator>Kim Ewert</dc:creator>
  <lastModifiedBy>Susanne Podworny</lastModifiedBy>
  <revision>6</revision>
  <dcterms:created xsi:type="dcterms:W3CDTF">2021-08-27T09:41:59.0000000Z</dcterms:created>
  <dcterms:modified xsi:type="dcterms:W3CDTF">2025-02-11T16:34:11.0000000Z</dcterms:modified>
  <keywords>, docId:5F8065927A20B56175EE91E77A14AD81</keywords>
</coreProperties>
</file>